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70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000" autoAdjust="0"/>
    <p:restoredTop sz="94434" autoAdjust="0"/>
  </p:normalViewPr>
  <p:slideViewPr>
    <p:cSldViewPr snapToGrid="0">
      <p:cViewPr>
        <p:scale>
          <a:sx n="140" d="100"/>
          <a:sy n="140" d="100"/>
        </p:scale>
        <p:origin x="816" y="-8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281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895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822"/>
            <a:ext cx="6858000" cy="918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4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1476716"/>
            <a:ext cx="3444749" cy="55399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DESCRIPCIÓN: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El Manto Real Adhesivo Normal 2.2 mm SL, es elaborado a base de asfalto modificado con polímeros  elastómeros (SBS),   que le confiere elasticidad,  plasticidad y flexibilidad, además de una elevada adhesividad a la lamina de aluminio del acabado y a las mas comunes superficies a impermeabilizar, que combinada con el refuerzo de fibra de vidrio y la lámina de aluminio estampada del acabado, lo hace resistente a la tracción y a la intemperie. El estampado le permite tener la  elongación  necesaria para resistir a los movimientos de expansión y contracción típica de las superficies expuestas .La capacidad reflectante del aluminio permite bajar las temperaturas de los techos y paredes.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COMPOSICIÓN: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Asfalto .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Aceite mineral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Polímeros elastómeros SBS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Resina hidrocarbúrica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Hoja de aluminio de espesor 40 micras.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Fibra de vidrio no tejida de 50 g/m²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Antiadherente di polietileno siliconado.</a:t>
            </a:r>
          </a:p>
          <a:p>
            <a:pPr lvl="0"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USOS RECOMENDADOS:</a:t>
            </a: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elasticidad de su mezcla y la  resistencia a tracción  permiten  el    uso en cubrimiento de techos de láminas de fibrocemento, metal o concreto lisos o acanalados.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Para  impermeabilizar y bajar la temperatura de los techos , de cualquier inclinación, lisos u ondulados y paredes  expuestas al calor.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Revestimiento de ductos de aire acondicionado para aislarlo del calor  y de tuberías , no calientes, sometidas a corrosión o que se quieran aislar térmicamente.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Aislamiento térmico de silos para almacenamiento de alimentos.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Recubrimiento interno y externo de cavas frigoríficas.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Revestimiento de techos industriales y agrícolas y avícolas   en áreas donde no haya riesgo de ataque químico por álcalis o ácidos.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Impermeabilización de canaletas de recolección de agua 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Impermeabilización de techos de madera en listones o macho-hembra.  No instalar en techos cercanos a aeropuertos, para evitar encandilamiento de los pilotos .  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Soporta bruscos cambios de temperatura gracias a la lamina de aluminio que reflecta los rayos solares, SRI= 92 (Solar Refelctance Index).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Mantiene controlada la temperatura de las superficie expuesta a causa de  su elevada reflectancia.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Su flexibilidad le permite amoldarse a toda superficie.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lámina de aluminio hace que no requiera mucho mantenimiento, basta cada año una limpieza con agua y cepillo suave. 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presencia de un área de solape libre de aluminio, permite una mejor adhesión en esa área tan crítica, el sellado es mas confiable  y el acabado queda al ras.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excelente plasticidad  permite su utilización en  dobleces muy agudos.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DEL PRODUCTO: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624274" y="4724806"/>
            <a:ext cx="3233726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PREPARACIÓN DE LA SUPERFICIE: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Verificar que la pendiente tenga un mínimo de 2% de inclinación y no tenga deformaciones de la superficie que pueda generar estancamientos del agua  de lluvia </a:t>
            </a:r>
            <a:r>
              <a:rPr lang="es-VE" sz="700" u="sng" dirty="0">
                <a:latin typeface="Arial" panose="020B0604020202020204" pitchFamily="34" charset="0"/>
                <a:cs typeface="Arial" panose="020B0604020202020204" pitchFamily="34" charset="0"/>
              </a:rPr>
              <a:t>que mancharía el aluminio </a:t>
            </a: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o protuberancias  que  puedan perforar  el manto.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Antes de imprimar limpiar la superficie de escombros, polvo, grasa y si hay presencia de elementos desprendibles y musgos, eliminarlos, ya que generan problemas en la impermeabilización. Si la superficie está mojada o húmeda hay que esperar que esté seca.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Imprimar con la cantidad de primer recomendada en su ficha técnica y dejar que seque antes de impermeabilizar. No imprimar superficies de madera.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INSTALACIÓN: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En frío sin uso de llama, sobre la superficie previamente imprimada, a exclusión de superficies de madera , que solo se deben limpiar de polvo y de restos de aserrín y que la superficie no esté mojada ni húmeda, para permitir una buena adhesión del manto.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instalación no se puede realizar con temperaturas inferiores a 10⁰C, porque la adhesividad baja sustancialmente al bajar la temperatura.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El plástico siliconado se debe eliminar al momento de la instalación para evitar que el polvo del ambiente impida la adhesión.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El sellado de los traslapos se hace con la presión ejercida al pasar  un rodillo de goma dura o la mano protegida con guante de seguridad. En techos ondulados, el traslapo debe llegar hasta el valle y no hasta la cresta de la onda.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CUIDADO DE LOS EQUIPOS: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800" dirty="0">
                <a:latin typeface="Arial" panose="020B0604020202020204" pitchFamily="34" charset="0"/>
                <a:cs typeface="Arial" panose="020B0604020202020204" pitchFamily="34" charset="0"/>
              </a:rPr>
              <a:t>N/A.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ALMACENAMIENTO Y MANEJO: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Bajo techo y sobre superficie lisa, libre de sucio y libre de escombros.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Almacenar los rollos en posición vertical, pero no almacenarlos un rollo sobre otro y tampoco acostados, la mezcla es muy blanda y puede deformarlos.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temperatura mínima de almacenamiento es de 10°C (50°F).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504305" y="970858"/>
            <a:ext cx="52203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MANTO REAL ADHESIVO  2.2 mm SL</a:t>
            </a:r>
            <a:endParaRPr lang="es-PA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A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Código: 10332210</a:t>
            </a:r>
            <a:endParaRPr lang="es-V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111 CuadroTexto"/>
          <p:cNvSpPr txBox="1"/>
          <p:nvPr/>
        </p:nvSpPr>
        <p:spPr>
          <a:xfrm>
            <a:off x="3641730" y="4482146"/>
            <a:ext cx="1014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0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APLICACIÓN:</a:t>
            </a:r>
          </a:p>
        </p:txBody>
      </p:sp>
      <p:sp>
        <p:nvSpPr>
          <p:cNvPr id="113" name="Rectangle 11"/>
          <p:cNvSpPr>
            <a:spLocks noChangeArrowheads="1"/>
          </p:cNvSpPr>
          <p:nvPr/>
        </p:nvSpPr>
        <p:spPr bwMode="auto">
          <a:xfrm>
            <a:off x="554803" y="7994800"/>
            <a:ext cx="606563" cy="89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s-ES" sz="800" b="1" i="0" u="none" strike="noStrike" baseline="0" dirty="0">
                <a:solidFill>
                  <a:srgbClr val="FFFFFF"/>
                </a:solidFill>
                <a:latin typeface="Arial"/>
                <a:cs typeface="Arial"/>
              </a:rPr>
              <a:t>PROPIEDAD</a:t>
            </a:r>
          </a:p>
        </p:txBody>
      </p:sp>
      <p:graphicFrame>
        <p:nvGraphicFramePr>
          <p:cNvPr id="114" name="1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368987"/>
              </p:ext>
            </p:extLst>
          </p:nvPr>
        </p:nvGraphicFramePr>
        <p:xfrm>
          <a:off x="21140" y="6854813"/>
          <a:ext cx="3594160" cy="22001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8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6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0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665">
                <a:tc>
                  <a:txBody>
                    <a:bodyPr/>
                    <a:lstStyle/>
                    <a:p>
                      <a:pPr algn="ctr"/>
                      <a:r>
                        <a:rPr lang="es-VE" sz="800" dirty="0"/>
                        <a:t>PROPIEDAD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800" dirty="0"/>
                        <a:t>REQUISITO MÍNIMO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800" dirty="0"/>
                        <a:t>RANGO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800" dirty="0"/>
                        <a:t>VALORES TÍPICOS EDIL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714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Ancho</a:t>
                      </a:r>
                      <a:r>
                        <a:rPr lang="es-VE" sz="600" baseline="0" dirty="0"/>
                        <a:t> </a:t>
                      </a:r>
                      <a:r>
                        <a:rPr lang="es-VE" sz="600" baseline="0" dirty="0" err="1"/>
                        <a:t>rollo</a:t>
                      </a:r>
                      <a:r>
                        <a:rPr lang="es-VE" sz="600" dirty="0" err="1"/>
                        <a:t>,m</a:t>
                      </a:r>
                      <a:r>
                        <a:rPr lang="es-VE" sz="600" dirty="0"/>
                        <a:t> , (ft)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0,99 (3,25)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0,99–1,10(3,25-3,61)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1,00(3,28)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20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Largo</a:t>
                      </a:r>
                      <a:r>
                        <a:rPr lang="es-VE" sz="600" baseline="0" dirty="0"/>
                        <a:t> rollo, m, (ft)</a:t>
                      </a:r>
                      <a:endParaRPr lang="es-VE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9,90 (32,5)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9,90–10,10(32,5-33,1)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10,02(32,9)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409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Cubrimiento, m² (ft²)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9,1(97,95)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471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Peso por superficie, g/m²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2100-2600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095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Peso/rollo,</a:t>
                      </a:r>
                      <a:r>
                        <a:rPr lang="es-VE" sz="600" baseline="0" dirty="0"/>
                        <a:t> Kg, (lb)</a:t>
                      </a:r>
                      <a:endParaRPr lang="es-VE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21 (46,2)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21-26 (46,2-57,2)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21,5 (47,3)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139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Espesor, mm, (mil)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2,10 (82,7)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2,10 – 2,30 (82,7-90,5)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2,19 (86,2)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095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Espesor</a:t>
                      </a:r>
                      <a:r>
                        <a:rPr lang="es-VE" sz="600" baseline="0" dirty="0"/>
                        <a:t> parte inferior, mm, (mil)</a:t>
                      </a:r>
                      <a:endParaRPr lang="es-VE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0,75</a:t>
                      </a:r>
                      <a:r>
                        <a:rPr lang="es-VE" sz="600" b="1" baseline="0" dirty="0"/>
                        <a:t> (29,5)</a:t>
                      </a:r>
                      <a:endParaRPr lang="es-VE" sz="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0,75-1,30 (29,5-351,1)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baseline="0" dirty="0"/>
                        <a:t>1 (39,37)</a:t>
                      </a:r>
                      <a:endParaRPr lang="es-VE" sz="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095">
                <a:tc>
                  <a:txBody>
                    <a:bodyPr/>
                    <a:lstStyle/>
                    <a:p>
                      <a:pPr algn="l"/>
                      <a:r>
                        <a:rPr lang="es-VE" sz="600" dirty="0"/>
                        <a:t>Ancho del solape, mm (</a:t>
                      </a:r>
                      <a:r>
                        <a:rPr lang="es-VE" sz="600" dirty="0" err="1"/>
                        <a:t>mils</a:t>
                      </a:r>
                      <a:r>
                        <a:rPr lang="es-VE" sz="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77 (3031)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77-83(3031-3268)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b="1" dirty="0"/>
                        <a:t>-----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0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695" y="1744067"/>
            <a:ext cx="1211000" cy="252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221437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1440" y="166232"/>
            <a:ext cx="3466983" cy="43858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temperatura máxima de almacenamiento es de 40⁰C (104°F).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Rotación recomendada: 6 meses.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Usar los lotes más antiguos, para evitar que puedan presentar problemas de despegue de la lamina siliconada  antiadherente.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Durante el manejo de los rollos no se le deben  golpear, tanto en los bordes, como en el costado, porque generarían daños a la membrana.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EMPAQUE Y DESPACHO: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Empaque: paletas de madera 115 cm x 115 cm, cubierto con bolsa de plástico termo retraíble.</a:t>
            </a:r>
          </a:p>
          <a:p>
            <a:pPr lvl="0" algn="just"/>
            <a:r>
              <a:rPr lang="es-V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Unidades por paleta: 36.</a:t>
            </a:r>
            <a:endParaRPr lang="es-VE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Peso aproximado por paleta: 970 kg.(2134 lb)</a:t>
            </a:r>
          </a:p>
          <a:p>
            <a:pPr algn="just"/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Paletas por contenedor de 40ft: 22.</a:t>
            </a:r>
          </a:p>
          <a:p>
            <a:pPr lvl="0"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PRECAUCIONES EN LA APLICACIÓN: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La superficie a impermeabilizar no debe presentar protuberancias que puedan perforar el manto ni deformaciones donde se pueda estancar el agua de lluvia.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Limpiar la superficie a impermeabilizar de escombros, sucio y  polvo. Imprimar antes de la aplicación (a exclusión de superficies de madera). Dejar secar el primer antes de empezar la instalación del manto.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Evitar exponer los rollos por tiempo prolongado al calor directo del sol antes de aplicarlos y así evitar dificultades en la manipulación.</a:t>
            </a:r>
            <a:r>
              <a:rPr lang="es-VE" sz="7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Se recomienda no subir más rollos de los que se puedan instalar en las próxima dos horas.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No se debe mantener el manto adhesivo a temperatura menor de 10⁰C antes de aplicarlo, para evitar que baje la adhesividad, una vez adherido a la superficie resiste bien las bajas temperaturas y las altas temperaturas, dependiendo de la zona geográfica.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El manto no debe ser  lavado con productos alcalinos , ácidos o abrasivos porque  dañan la superficie de aluminio. Usar solo agua y un cepillo de cerdas suaves.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No se debe apoyar objetos pesados o contundentes sobre el manto instalado, sin la adecuada protección,  porque puede perforarlo.</a:t>
            </a:r>
          </a:p>
          <a:p>
            <a:pPr algn="just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CUIDADOS: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Durante la instalación de estos mantos es necesario usar guantes para evitar ensuciarse  las manos y protegerlas  del filo del aluminio, que puede generar cortadas. En caso de ocurrir heridas, desinfectarla con antiséptico y protegerla con gaza y cinta adhesiva hipo alergénica.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Usar  gafas oscuras para evitar daño a los ojos por el fuerte resplandor del aluminio que actúa como un espejo, refractando el 92 % de  la luz.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VE" sz="700" dirty="0">
                <a:latin typeface="Arial" panose="020B0604020202020204" pitchFamily="34" charset="0"/>
                <a:cs typeface="Arial" panose="020B0604020202020204" pitchFamily="34" charset="0"/>
              </a:rPr>
              <a:t>No instalar en techos cercanos a aeropuertos, para evitar que el resplandor de la superficie de aluminio pueda encandilar a los pilotos de aviones.</a:t>
            </a:r>
            <a:endParaRPr lang="es-VE" sz="900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650714" y="166232"/>
            <a:ext cx="3031851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VE" sz="9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PROPIEDADES FÍSICAS Y ESPECIFICACIONES:</a:t>
            </a:r>
          </a:p>
          <a:p>
            <a:pPr algn="ct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VE" sz="800" b="1" dirty="0">
              <a:solidFill>
                <a:srgbClr val="F670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589519" y="8110863"/>
            <a:ext cx="3619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Fábrica de Productos Impermeabilizantes EDIL, C. A. Rif: J-07505530-6</a:t>
            </a:r>
          </a:p>
          <a:p>
            <a:pPr algn="just"/>
            <a:r>
              <a:rPr lang="es-PA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Avenida Miranda Sur, Zona Industrial Tinaquillo, parcela 10. Tinaquillo, estado Cojedes – Venezuela. Teléfono: 0058-0258 / 766 6168 – ext. 2113.</a:t>
            </a:r>
            <a:endParaRPr lang="es-VE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201" y="8851232"/>
            <a:ext cx="199481" cy="126619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201" y="8580411"/>
            <a:ext cx="183297" cy="19236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997" y="8831670"/>
            <a:ext cx="160651" cy="16065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562" y="8564373"/>
            <a:ext cx="105522" cy="184180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3161501" y="8594636"/>
            <a:ext cx="11420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www.edil.com.ve</a:t>
            </a:r>
            <a:endParaRPr lang="es-VE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161501" y="8806448"/>
            <a:ext cx="11420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glippolis@edil.com</a:t>
            </a:r>
            <a:endParaRPr lang="es-VE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765226" y="8582168"/>
            <a:ext cx="11420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Edil_fabrica</a:t>
            </a:r>
            <a:endParaRPr lang="es-VE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4765226" y="8810061"/>
            <a:ext cx="114200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s-PA" sz="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edil_fab</a:t>
            </a:r>
            <a:endParaRPr lang="es-VE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11 Imagen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680" y="5737842"/>
            <a:ext cx="2250605" cy="93126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12 CuadroTexto"/>
          <p:cNvSpPr txBox="1"/>
          <p:nvPr/>
        </p:nvSpPr>
        <p:spPr>
          <a:xfrm>
            <a:off x="3650713" y="4766634"/>
            <a:ext cx="24858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800" b="1" dirty="0">
                <a:solidFill>
                  <a:srgbClr val="F670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DESCRIPCIÓN DEL LAMINADO</a:t>
            </a:r>
          </a:p>
          <a:p>
            <a:pPr marL="228600" indent="-228600">
              <a:buFont typeface="+mj-lt"/>
              <a:buAutoNum type="arabicPeriod"/>
            </a:pPr>
            <a:endParaRPr lang="es-VE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s-VE" sz="600" dirty="0">
                <a:latin typeface="Arial" panose="020B0604020202020204" pitchFamily="34" charset="0"/>
                <a:cs typeface="Arial" panose="020B0604020202020204" pitchFamily="34" charset="0"/>
              </a:rPr>
              <a:t>SUPERFICIE LAMINA DE ALUMINIO GOFRADA</a:t>
            </a:r>
          </a:p>
          <a:p>
            <a:pPr marL="228600" indent="-228600">
              <a:buFont typeface="+mj-lt"/>
              <a:buAutoNum type="arabicPeriod"/>
            </a:pPr>
            <a:r>
              <a:rPr lang="es-VE" sz="600" dirty="0">
                <a:latin typeface="Arial" panose="020B0604020202020204" pitchFamily="34" charset="0"/>
                <a:cs typeface="Arial" panose="020B0604020202020204" pitchFamily="34" charset="0"/>
              </a:rPr>
              <a:t>ASFALTO MODIFICADO </a:t>
            </a:r>
          </a:p>
          <a:p>
            <a:pPr marL="228600" indent="-228600">
              <a:buFont typeface="+mj-lt"/>
              <a:buAutoNum type="arabicPeriod"/>
            </a:pPr>
            <a:r>
              <a:rPr lang="es-VE" sz="600" dirty="0">
                <a:latin typeface="Arial" panose="020B0604020202020204" pitchFamily="34" charset="0"/>
                <a:cs typeface="Arial" panose="020B0604020202020204" pitchFamily="34" charset="0"/>
              </a:rPr>
              <a:t>REFUERZO FIBRA DE POLIÉSTER NO TEJIDO 180 g/m²</a:t>
            </a:r>
          </a:p>
          <a:p>
            <a:pPr marL="228600" indent="-228600">
              <a:buFont typeface="+mj-lt"/>
              <a:buAutoNum type="arabicPeriod"/>
            </a:pPr>
            <a:r>
              <a:rPr lang="es-VE" sz="600" dirty="0">
                <a:latin typeface="Arial" panose="020B0604020202020204" pitchFamily="34" charset="0"/>
                <a:cs typeface="Arial" panose="020B0604020202020204" pitchFamily="34" charset="0"/>
              </a:rPr>
              <a:t>ASFALTO MODIFICADO </a:t>
            </a:r>
          </a:p>
          <a:p>
            <a:pPr marL="228600" indent="-228600">
              <a:buFont typeface="+mj-lt"/>
              <a:buAutoNum type="arabicPeriod"/>
            </a:pPr>
            <a:r>
              <a:rPr lang="es-VE" sz="600" dirty="0">
                <a:latin typeface="Arial" panose="020B0604020202020204" pitchFamily="34" charset="0"/>
                <a:cs typeface="Arial" panose="020B0604020202020204" pitchFamily="34" charset="0"/>
              </a:rPr>
              <a:t>ASFALTO MODIFICADO ADHESIVO</a:t>
            </a:r>
          </a:p>
          <a:p>
            <a:pPr marL="228600" indent="-228600">
              <a:buFont typeface="+mj-lt"/>
              <a:buAutoNum type="arabicPeriod"/>
            </a:pPr>
            <a:r>
              <a:rPr lang="es-VE" sz="600" dirty="0">
                <a:latin typeface="Arial" panose="020B0604020202020204" pitchFamily="34" charset="0"/>
                <a:cs typeface="Arial" panose="020B0604020202020204" pitchFamily="34" charset="0"/>
              </a:rPr>
              <a:t>HOJA DE PLASTICO ANTI ADHERENTE</a:t>
            </a:r>
          </a:p>
          <a:p>
            <a:pPr marL="228600" indent="-228600">
              <a:buFont typeface="+mj-lt"/>
              <a:buAutoNum type="arabicPeriod"/>
            </a:pPr>
            <a:endParaRPr lang="es-VE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585313" y="6750198"/>
            <a:ext cx="3097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800" dirty="0"/>
              <a:t>EDIL C.A.    CERTIFICADA ISO 9001-2015 registrado  ISO 9001-2000 certificado  9001-362-10505 obtenido el 05-2005. </a:t>
            </a:r>
          </a:p>
          <a:p>
            <a:r>
              <a:rPr lang="es-VE" sz="800" dirty="0"/>
              <a:t>EDIL C.A. ES MIEMBRO DE NRCA  DESDE 1990</a:t>
            </a:r>
          </a:p>
        </p:txBody>
      </p:sp>
      <p:graphicFrame>
        <p:nvGraphicFramePr>
          <p:cNvPr id="21" name="2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761407"/>
              </p:ext>
            </p:extLst>
          </p:nvPr>
        </p:nvGraphicFramePr>
        <p:xfrm>
          <a:off x="3560852" y="369739"/>
          <a:ext cx="3297147" cy="36153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34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3124">
                <a:tc>
                  <a:txBody>
                    <a:bodyPr/>
                    <a:lstStyle/>
                    <a:p>
                      <a:pPr algn="ctr"/>
                      <a:r>
                        <a:rPr lang="es-VE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PROPIEDAD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MÉTODOS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ESPECIFICACIÓN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700" b="1" dirty="0"/>
                        <a:t>ASTM          UNI EN    </a:t>
                      </a:r>
                    </a:p>
                    <a:p>
                      <a:r>
                        <a:rPr lang="es-VE" sz="700" b="1" dirty="0"/>
                        <a:t>D5147-11a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r>
                        <a:rPr lang="es-VE" sz="600" dirty="0"/>
                        <a:t>RESISTENCIA A TRACCIÓN A RUPTURA, KN/m, (N/5cm).</a:t>
                      </a:r>
                      <a:r>
                        <a:rPr lang="es-VE" sz="600" baseline="0" dirty="0"/>
                        <a:t> [Kg/5 cm]</a:t>
                      </a:r>
                      <a:r>
                        <a:rPr lang="es-VE" sz="600" dirty="0"/>
                        <a:t>    L</a:t>
                      </a:r>
                      <a:r>
                        <a:rPr lang="es-VE" sz="600" baseline="0" dirty="0"/>
                        <a:t> / T</a:t>
                      </a:r>
                      <a:endParaRPr lang="es-VE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dirty="0"/>
                        <a:t>Sec. 7            12311-1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600" b="0" dirty="0">
                          <a:latin typeface="Arial" pitchFamily="34" charset="0"/>
                          <a:cs typeface="Arial" pitchFamily="34" charset="0"/>
                        </a:rPr>
                        <a:t>≥4.9(≥245) [≥25]/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VE" sz="600" b="0" dirty="0">
                          <a:latin typeface="Arial" pitchFamily="34" charset="0"/>
                          <a:cs typeface="Arial" pitchFamily="34" charset="0"/>
                        </a:rPr>
                        <a:t> ≥3.9(≥196)[≥20]</a:t>
                      </a:r>
                      <a:endParaRPr lang="es-VE" sz="6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/>
                      <a:endParaRPr lang="es-VE" sz="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r>
                        <a:rPr lang="es-VE" sz="600" dirty="0"/>
                        <a:t>ELONGACIÓN A RUPTURA, %    L /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dirty="0"/>
                        <a:t>Sec.</a:t>
                      </a:r>
                      <a:r>
                        <a:rPr lang="es-VE" sz="600" baseline="0" dirty="0"/>
                        <a:t> </a:t>
                      </a:r>
                      <a:r>
                        <a:rPr lang="es-VE" sz="600" dirty="0"/>
                        <a:t>7           12311-1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dirty="0"/>
                        <a:t>≥ 5/ ≥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r>
                        <a:rPr lang="es-VE" sz="600" dirty="0"/>
                        <a:t>RESISTENCIA A DESGARRE,</a:t>
                      </a:r>
                    </a:p>
                    <a:p>
                      <a:r>
                        <a:rPr lang="es-VE" sz="600" dirty="0"/>
                        <a:t> N,</a:t>
                      </a:r>
                      <a:r>
                        <a:rPr lang="es-VE" sz="600" baseline="0" dirty="0"/>
                        <a:t> </a:t>
                      </a:r>
                      <a:r>
                        <a:rPr lang="es-VE" sz="600" dirty="0"/>
                        <a:t>(</a:t>
                      </a:r>
                      <a:r>
                        <a:rPr lang="es-VE" sz="600" dirty="0" err="1"/>
                        <a:t>Kgf</a:t>
                      </a:r>
                      <a:r>
                        <a:rPr lang="es-VE" sz="600" dirty="0"/>
                        <a:t>) L / 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dirty="0"/>
                        <a:t>Sec. 8            </a:t>
                      </a:r>
                      <a:r>
                        <a:rPr lang="es-VE" sz="600" baseline="0" dirty="0"/>
                        <a:t>  ------        </a:t>
                      </a:r>
                      <a:r>
                        <a:rPr lang="es-VE" sz="600" dirty="0"/>
                        <a:t>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  <a:sym typeface="Symbol"/>
                        </a:rPr>
                        <a:t></a:t>
                      </a: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196 (20)/</a:t>
                      </a: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  <a:sym typeface="Symbol"/>
                        </a:rPr>
                        <a:t></a:t>
                      </a: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147 (15)</a:t>
                      </a:r>
                      <a:endParaRPr lang="es-VE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VE" sz="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r>
                        <a:rPr lang="es-VE" sz="600" dirty="0"/>
                        <a:t>RESISTENCIA</a:t>
                      </a:r>
                      <a:r>
                        <a:rPr lang="es-VE" sz="600" baseline="0" dirty="0"/>
                        <a:t> A CARGA ESTÁTICA,  </a:t>
                      </a:r>
                      <a:r>
                        <a:rPr lang="es-VE" sz="600" baseline="0" dirty="0" err="1"/>
                        <a:t>Kgf</a:t>
                      </a:r>
                      <a:endParaRPr lang="es-VE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dirty="0"/>
                        <a:t>------           </a:t>
                      </a:r>
                      <a:r>
                        <a:rPr lang="es-VE" sz="600" baseline="0" dirty="0"/>
                        <a:t>  </a:t>
                      </a:r>
                      <a:r>
                        <a:rPr lang="es-VE" sz="600" dirty="0"/>
                        <a:t> 12730-A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r>
                        <a:rPr lang="es-VE" sz="600" dirty="0"/>
                        <a:t>FLEXIBILIDAD EN FRÍO, °C (°F)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dirty="0"/>
                        <a:t>Sec.</a:t>
                      </a:r>
                      <a:r>
                        <a:rPr lang="es-VE" sz="600" baseline="0" dirty="0"/>
                        <a:t> 12             1109            </a:t>
                      </a:r>
                      <a:endParaRPr lang="es-VE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dirty="0"/>
                        <a:t>≤ -15 (5)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r>
                        <a:rPr lang="es-VE" sz="600" dirty="0"/>
                        <a:t>RESISTENCIA</a:t>
                      </a:r>
                      <a:r>
                        <a:rPr lang="es-VE" sz="600" baseline="0" dirty="0"/>
                        <a:t>  A ALTAS TEMPERATURAS</a:t>
                      </a:r>
                      <a:r>
                        <a:rPr lang="es-VE" sz="600" dirty="0"/>
                        <a:t>, °C (°F)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dirty="0"/>
                        <a:t>Sec. 13             1110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dirty="0"/>
                        <a:t>≥ 80 (176)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r>
                        <a:rPr lang="es-VE" sz="600" dirty="0"/>
                        <a:t>ABSORCIÓN</a:t>
                      </a:r>
                      <a:r>
                        <a:rPr lang="es-VE" sz="600" baseline="0" dirty="0"/>
                        <a:t> DE AGUA, %</a:t>
                      </a:r>
                      <a:endParaRPr lang="es-VE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dirty="0"/>
                        <a:t>Sec.</a:t>
                      </a:r>
                      <a:r>
                        <a:rPr lang="es-VE" sz="600" baseline="0" dirty="0"/>
                        <a:t> </a:t>
                      </a:r>
                      <a:r>
                        <a:rPr lang="es-VE" sz="600" dirty="0"/>
                        <a:t>10           -------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ADHESIVIDAD a 23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 ±2</a:t>
                      </a: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°C,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SOBRE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 PLYWOOD, N/m, (</a:t>
                      </a:r>
                      <a:r>
                        <a:rPr lang="es-ES" sz="600" b="0" baseline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lbf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/ft), [</a:t>
                      </a:r>
                      <a:r>
                        <a:rPr lang="es-ES" sz="600" b="0" baseline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Kgf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/m] ANCHO  </a:t>
                      </a:r>
                      <a:endParaRPr lang="es-VE" sz="600" b="0" dirty="0">
                        <a:latin typeface="Calibri" panose="020F050202020403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endParaRPr lang="es-VE" sz="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D7530/D7530M -----  </a:t>
                      </a:r>
                      <a:endParaRPr lang="es-VE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dirty="0"/>
                        <a:t>180 (12) [18,3]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12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ADHESIVIDAD a 4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 ±1</a:t>
                      </a: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°C,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600" b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SOBRE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 PLYWOOD, N/m, (</a:t>
                      </a:r>
                      <a:r>
                        <a:rPr lang="es-ES" sz="600" b="0" baseline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lbf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/ft), [</a:t>
                      </a:r>
                      <a:r>
                        <a:rPr lang="es-ES" sz="600" b="0" baseline="0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Kgf</a:t>
                      </a:r>
                      <a:r>
                        <a:rPr lang="es-ES" sz="600" b="0" baseline="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/>
                          <a:cs typeface="Arial" panose="020B0604020202020204" pitchFamily="34" charset="0"/>
                        </a:rPr>
                        <a:t>/m] ANCHO  </a:t>
                      </a:r>
                      <a:endParaRPr lang="es-VE" sz="600" b="0" dirty="0">
                        <a:latin typeface="Calibri" panose="020F050202020403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D7530/D7530M  -----  </a:t>
                      </a:r>
                      <a:endParaRPr lang="es-VE" sz="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600" dirty="0"/>
                        <a:t>30 (2) [3]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" name="21 CuadroTexto"/>
          <p:cNvSpPr txBox="1"/>
          <p:nvPr/>
        </p:nvSpPr>
        <p:spPr>
          <a:xfrm>
            <a:off x="5112734" y="7553050"/>
            <a:ext cx="158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600" dirty="0"/>
              <a:t>EMISIÓN: 06-05-2019</a:t>
            </a:r>
          </a:p>
          <a:p>
            <a:r>
              <a:rPr lang="es-VE" sz="600" dirty="0"/>
              <a:t>REVISIÓN: 2</a:t>
            </a:r>
          </a:p>
          <a:p>
            <a:r>
              <a:rPr lang="es-VE" sz="600" dirty="0"/>
              <a:t>FECHA: 31-01-2022</a:t>
            </a:r>
          </a:p>
        </p:txBody>
      </p:sp>
      <p:sp>
        <p:nvSpPr>
          <p:cNvPr id="2" name="1 Elipse"/>
          <p:cNvSpPr/>
          <p:nvPr/>
        </p:nvSpPr>
        <p:spPr>
          <a:xfrm rot="155893">
            <a:off x="4784580" y="6651419"/>
            <a:ext cx="70378" cy="9723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6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984380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3436</TotalTime>
  <Words>1705</Words>
  <Application>Microsoft Office PowerPoint</Application>
  <PresentationFormat>Carta (216 x 279 mm)</PresentationFormat>
  <Paragraphs>174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Dell7440</dc:creator>
  <cp:lastModifiedBy>Giovanni Lippolis</cp:lastModifiedBy>
  <cp:revision>143</cp:revision>
  <dcterms:created xsi:type="dcterms:W3CDTF">2020-07-25T15:17:44Z</dcterms:created>
  <dcterms:modified xsi:type="dcterms:W3CDTF">2022-11-09T13:04:35Z</dcterms:modified>
</cp:coreProperties>
</file>