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4.jpg" ContentType="image/png"/>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0"/>
  </p:notesMasterIdLst>
  <p:sldIdLst>
    <p:sldId id="256" r:id="rId2"/>
    <p:sldId id="257" r:id="rId3"/>
    <p:sldId id="259" r:id="rId4"/>
    <p:sldId id="260" r:id="rId5"/>
    <p:sldId id="261" r:id="rId6"/>
    <p:sldId id="288" r:id="rId7"/>
    <p:sldId id="265" r:id="rId8"/>
    <p:sldId id="264" r:id="rId9"/>
    <p:sldId id="278" r:id="rId10"/>
    <p:sldId id="292" r:id="rId11"/>
    <p:sldId id="291" r:id="rId12"/>
    <p:sldId id="290" r:id="rId13"/>
    <p:sldId id="289" r:id="rId14"/>
    <p:sldId id="293" r:id="rId15"/>
    <p:sldId id="268" r:id="rId16"/>
    <p:sldId id="270" r:id="rId17"/>
    <p:sldId id="273" r:id="rId18"/>
    <p:sldId id="258" r:id="rId19"/>
  </p:sldIdLst>
  <p:sldSz cx="7775575" cy="100441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94"/>
    <p:restoredTop sz="94674"/>
  </p:normalViewPr>
  <p:slideViewPr>
    <p:cSldViewPr snapToGrid="0" snapToObjects="1">
      <p:cViewPr>
        <p:scale>
          <a:sx n="100" d="100"/>
          <a:sy n="100" d="100"/>
        </p:scale>
        <p:origin x="-1524" y="792"/>
      </p:cViewPr>
      <p:guideLst>
        <p:guide orient="horz" pos="3163"/>
        <p:guide pos="24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VE"/>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7E792F-0DEB-40EC-98B8-45B196BAE5B8}" type="datetimeFigureOut">
              <a:rPr lang="es-VE" smtClean="0"/>
              <a:t>17/10/2024</a:t>
            </a:fld>
            <a:endParaRPr lang="es-VE"/>
          </a:p>
        </p:txBody>
      </p:sp>
      <p:sp>
        <p:nvSpPr>
          <p:cNvPr id="4" name="3 Marcador de imagen de diapositiva"/>
          <p:cNvSpPr>
            <a:spLocks noGrp="1" noRot="1" noChangeAspect="1"/>
          </p:cNvSpPr>
          <p:nvPr>
            <p:ph type="sldImg" idx="2"/>
          </p:nvPr>
        </p:nvSpPr>
        <p:spPr>
          <a:xfrm>
            <a:off x="2101850" y="685800"/>
            <a:ext cx="2654300" cy="3429000"/>
          </a:xfrm>
          <a:prstGeom prst="rect">
            <a:avLst/>
          </a:prstGeom>
          <a:noFill/>
          <a:ln w="12700">
            <a:solidFill>
              <a:prstClr val="black"/>
            </a:solidFill>
          </a:ln>
        </p:spPr>
        <p:txBody>
          <a:bodyPr vert="horz" lIns="91440" tIns="45720" rIns="91440" bIns="45720" rtlCol="0" anchor="ctr"/>
          <a:lstStyle/>
          <a:p>
            <a:endParaRPr lang="es-VE"/>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VE"/>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VE"/>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EE21CA-896B-455E-B660-2351D49749E9}" type="slidenum">
              <a:rPr lang="es-VE" smtClean="0"/>
              <a:t>‹Nº›</a:t>
            </a:fld>
            <a:endParaRPr lang="es-VE"/>
          </a:p>
        </p:txBody>
      </p:sp>
    </p:spTree>
    <p:extLst>
      <p:ext uri="{BB962C8B-B14F-4D97-AF65-F5344CB8AC3E}">
        <p14:creationId xmlns:p14="http://schemas.microsoft.com/office/powerpoint/2010/main" val="600241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VE" dirty="0"/>
          </a:p>
        </p:txBody>
      </p:sp>
      <p:sp>
        <p:nvSpPr>
          <p:cNvPr id="4" name="3 Marcador de número de diapositiva"/>
          <p:cNvSpPr>
            <a:spLocks noGrp="1"/>
          </p:cNvSpPr>
          <p:nvPr>
            <p:ph type="sldNum" sz="quarter" idx="10"/>
          </p:nvPr>
        </p:nvSpPr>
        <p:spPr/>
        <p:txBody>
          <a:bodyPr/>
          <a:lstStyle/>
          <a:p>
            <a:fld id="{60EE21CA-896B-455E-B660-2351D49749E9}" type="slidenum">
              <a:rPr lang="es-VE" smtClean="0"/>
              <a:t>17</a:t>
            </a:fld>
            <a:endParaRPr lang="es-VE"/>
          </a:p>
        </p:txBody>
      </p:sp>
    </p:spTree>
    <p:extLst>
      <p:ext uri="{BB962C8B-B14F-4D97-AF65-F5344CB8AC3E}">
        <p14:creationId xmlns:p14="http://schemas.microsoft.com/office/powerpoint/2010/main" val="58057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83168" y="1643794"/>
            <a:ext cx="6609239" cy="3496839"/>
          </a:xfrm>
        </p:spPr>
        <p:txBody>
          <a:bodyPr anchor="b"/>
          <a:lstStyle>
            <a:lvl1pPr algn="ctr">
              <a:defRPr sz="5102"/>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971947" y="5275485"/>
            <a:ext cx="5831681" cy="2425002"/>
          </a:xfrm>
        </p:spPr>
        <p:txBody>
          <a:bodyPr/>
          <a:lstStyle>
            <a:lvl1pPr marL="0" indent="0" algn="ctr">
              <a:buNone/>
              <a:defRPr sz="2041"/>
            </a:lvl1pPr>
            <a:lvl2pPr marL="388757" indent="0" algn="ctr">
              <a:buNone/>
              <a:defRPr sz="1701"/>
            </a:lvl2pPr>
            <a:lvl3pPr marL="777514" indent="0" algn="ctr">
              <a:buNone/>
              <a:defRPr sz="1531"/>
            </a:lvl3pPr>
            <a:lvl4pPr marL="1166271" indent="0" algn="ctr">
              <a:buNone/>
              <a:defRPr sz="1360"/>
            </a:lvl4pPr>
            <a:lvl5pPr marL="1555029" indent="0" algn="ctr">
              <a:buNone/>
              <a:defRPr sz="1360"/>
            </a:lvl5pPr>
            <a:lvl6pPr marL="1943786" indent="0" algn="ctr">
              <a:buNone/>
              <a:defRPr sz="1360"/>
            </a:lvl6pPr>
            <a:lvl7pPr marL="2332543" indent="0" algn="ctr">
              <a:buNone/>
              <a:defRPr sz="1360"/>
            </a:lvl7pPr>
            <a:lvl8pPr marL="2721300" indent="0" algn="ctr">
              <a:buNone/>
              <a:defRPr sz="1360"/>
            </a:lvl8pPr>
            <a:lvl9pPr marL="3110057" indent="0" algn="ctr">
              <a:buNone/>
              <a:defRPr sz="136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860DE080-9392-F043-9910-AC096FDA5139}" type="datetimeFigureOut">
              <a:rPr lang="es-VE" smtClean="0"/>
              <a:t>17/10/2024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2907652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0DE080-9392-F043-9910-AC096FDA5139}" type="datetimeFigureOut">
              <a:rPr lang="es-VE" smtClean="0"/>
              <a:t>17/10/2024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2123683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4396" y="534756"/>
            <a:ext cx="1676608" cy="85119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534571" y="534756"/>
            <a:ext cx="4932630" cy="851192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0DE080-9392-F043-9910-AC096FDA5139}" type="datetimeFigureOut">
              <a:rPr lang="es-VE" smtClean="0"/>
              <a:t>17/10/2024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2856103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860DE080-9392-F043-9910-AC096FDA5139}" type="datetimeFigureOut">
              <a:rPr lang="es-VE" smtClean="0"/>
              <a:t>17/10/2024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380824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0522" y="2504056"/>
            <a:ext cx="6706433" cy="4178071"/>
          </a:xfrm>
        </p:spPr>
        <p:txBody>
          <a:bodyPr anchor="b"/>
          <a:lstStyle>
            <a:lvl1pPr>
              <a:defRPr sz="5102"/>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30522" y="6721654"/>
            <a:ext cx="6706433" cy="2197149"/>
          </a:xfrm>
        </p:spPr>
        <p:txBody>
          <a:bodyPr/>
          <a:lstStyle>
            <a:lvl1pPr marL="0" indent="0">
              <a:buNone/>
              <a:defRPr sz="2041">
                <a:solidFill>
                  <a:schemeClr val="tx1"/>
                </a:solidFill>
              </a:defRPr>
            </a:lvl1pPr>
            <a:lvl2pPr marL="388757" indent="0">
              <a:buNone/>
              <a:defRPr sz="1701">
                <a:solidFill>
                  <a:schemeClr val="tx1">
                    <a:tint val="75000"/>
                  </a:schemeClr>
                </a:solidFill>
              </a:defRPr>
            </a:lvl2pPr>
            <a:lvl3pPr marL="777514" indent="0">
              <a:buNone/>
              <a:defRPr sz="1531">
                <a:solidFill>
                  <a:schemeClr val="tx1">
                    <a:tint val="75000"/>
                  </a:schemeClr>
                </a:solidFill>
              </a:defRPr>
            </a:lvl3pPr>
            <a:lvl4pPr marL="1166271" indent="0">
              <a:buNone/>
              <a:defRPr sz="1360">
                <a:solidFill>
                  <a:schemeClr val="tx1">
                    <a:tint val="75000"/>
                  </a:schemeClr>
                </a:solidFill>
              </a:defRPr>
            </a:lvl4pPr>
            <a:lvl5pPr marL="1555029" indent="0">
              <a:buNone/>
              <a:defRPr sz="1360">
                <a:solidFill>
                  <a:schemeClr val="tx1">
                    <a:tint val="75000"/>
                  </a:schemeClr>
                </a:solidFill>
              </a:defRPr>
            </a:lvl5pPr>
            <a:lvl6pPr marL="1943786" indent="0">
              <a:buNone/>
              <a:defRPr sz="1360">
                <a:solidFill>
                  <a:schemeClr val="tx1">
                    <a:tint val="75000"/>
                  </a:schemeClr>
                </a:solidFill>
              </a:defRPr>
            </a:lvl6pPr>
            <a:lvl7pPr marL="2332543" indent="0">
              <a:buNone/>
              <a:defRPr sz="1360">
                <a:solidFill>
                  <a:schemeClr val="tx1">
                    <a:tint val="75000"/>
                  </a:schemeClr>
                </a:solidFill>
              </a:defRPr>
            </a:lvl7pPr>
            <a:lvl8pPr marL="2721300" indent="0">
              <a:buNone/>
              <a:defRPr sz="1360">
                <a:solidFill>
                  <a:schemeClr val="tx1">
                    <a:tint val="75000"/>
                  </a:schemeClr>
                </a:solidFill>
              </a:defRPr>
            </a:lvl8pPr>
            <a:lvl9pPr marL="3110057" indent="0">
              <a:buNone/>
              <a:defRPr sz="136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860DE080-9392-F043-9910-AC096FDA5139}" type="datetimeFigureOut">
              <a:rPr lang="es-VE" smtClean="0"/>
              <a:t>17/10/2024</a:t>
            </a:fld>
            <a:endParaRPr lang="es-VE"/>
          </a:p>
        </p:txBody>
      </p:sp>
      <p:sp>
        <p:nvSpPr>
          <p:cNvPr id="5" name="Footer Placeholder 4"/>
          <p:cNvSpPr>
            <a:spLocks noGrp="1"/>
          </p:cNvSpPr>
          <p:nvPr>
            <p:ph type="ftr" sz="quarter" idx="11"/>
          </p:nvPr>
        </p:nvSpPr>
        <p:spPr/>
        <p:txBody>
          <a:bodyPr/>
          <a:lstStyle/>
          <a:p>
            <a:endParaRPr lang="es-VE"/>
          </a:p>
        </p:txBody>
      </p:sp>
      <p:sp>
        <p:nvSpPr>
          <p:cNvPr id="6" name="Slide Number Placeholder 5"/>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1630452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34571" y="2673780"/>
            <a:ext cx="3304619" cy="637289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936385" y="2673780"/>
            <a:ext cx="3304619" cy="637289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860DE080-9392-F043-9910-AC096FDA5139}" type="datetimeFigureOut">
              <a:rPr lang="es-VE" smtClean="0"/>
              <a:t>17/10/2024</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674035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5584" y="534758"/>
            <a:ext cx="6706433" cy="1941398"/>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5584" y="2462203"/>
            <a:ext cx="3289432" cy="1206688"/>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es-ES"/>
              <a:t>Haga clic para modificar los estilos de texto del patrón</a:t>
            </a:r>
          </a:p>
        </p:txBody>
      </p:sp>
      <p:sp>
        <p:nvSpPr>
          <p:cNvPr id="4" name="Content Placeholder 3"/>
          <p:cNvSpPr>
            <a:spLocks noGrp="1"/>
          </p:cNvSpPr>
          <p:nvPr>
            <p:ph sz="half" idx="2"/>
          </p:nvPr>
        </p:nvSpPr>
        <p:spPr>
          <a:xfrm>
            <a:off x="535584" y="3668891"/>
            <a:ext cx="3289432" cy="539638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936385" y="2462203"/>
            <a:ext cx="3305632" cy="1206688"/>
          </a:xfrm>
        </p:spPr>
        <p:txBody>
          <a:bodyPr anchor="b"/>
          <a:lstStyle>
            <a:lvl1pPr marL="0" indent="0">
              <a:buNone/>
              <a:defRPr sz="2041" b="1"/>
            </a:lvl1pPr>
            <a:lvl2pPr marL="388757" indent="0">
              <a:buNone/>
              <a:defRPr sz="1701" b="1"/>
            </a:lvl2pPr>
            <a:lvl3pPr marL="777514" indent="0">
              <a:buNone/>
              <a:defRPr sz="1531" b="1"/>
            </a:lvl3pPr>
            <a:lvl4pPr marL="1166271" indent="0">
              <a:buNone/>
              <a:defRPr sz="1360" b="1"/>
            </a:lvl4pPr>
            <a:lvl5pPr marL="1555029" indent="0">
              <a:buNone/>
              <a:defRPr sz="1360" b="1"/>
            </a:lvl5pPr>
            <a:lvl6pPr marL="1943786" indent="0">
              <a:buNone/>
              <a:defRPr sz="1360" b="1"/>
            </a:lvl6pPr>
            <a:lvl7pPr marL="2332543" indent="0">
              <a:buNone/>
              <a:defRPr sz="1360" b="1"/>
            </a:lvl7pPr>
            <a:lvl8pPr marL="2721300" indent="0">
              <a:buNone/>
              <a:defRPr sz="1360" b="1"/>
            </a:lvl8pPr>
            <a:lvl9pPr marL="3110057" indent="0">
              <a:buNone/>
              <a:defRPr sz="1360" b="1"/>
            </a:lvl9pPr>
          </a:lstStyle>
          <a:p>
            <a:pPr lvl="0"/>
            <a:r>
              <a:rPr lang="es-ES"/>
              <a:t>Haga clic para modificar los estilos de texto del patrón</a:t>
            </a:r>
          </a:p>
        </p:txBody>
      </p:sp>
      <p:sp>
        <p:nvSpPr>
          <p:cNvPr id="6" name="Content Placeholder 5"/>
          <p:cNvSpPr>
            <a:spLocks noGrp="1"/>
          </p:cNvSpPr>
          <p:nvPr>
            <p:ph sz="quarter" idx="4"/>
          </p:nvPr>
        </p:nvSpPr>
        <p:spPr>
          <a:xfrm>
            <a:off x="3936385" y="3668891"/>
            <a:ext cx="3305632" cy="539638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860DE080-9392-F043-9910-AC096FDA5139}" type="datetimeFigureOut">
              <a:rPr lang="es-VE" smtClean="0"/>
              <a:t>17/10/2024</a:t>
            </a:fld>
            <a:endParaRPr lang="es-VE"/>
          </a:p>
        </p:txBody>
      </p:sp>
      <p:sp>
        <p:nvSpPr>
          <p:cNvPr id="8" name="Footer Placeholder 7"/>
          <p:cNvSpPr>
            <a:spLocks noGrp="1"/>
          </p:cNvSpPr>
          <p:nvPr>
            <p:ph type="ftr" sz="quarter" idx="11"/>
          </p:nvPr>
        </p:nvSpPr>
        <p:spPr/>
        <p:txBody>
          <a:bodyPr/>
          <a:lstStyle/>
          <a:p>
            <a:endParaRPr lang="es-VE"/>
          </a:p>
        </p:txBody>
      </p:sp>
      <p:sp>
        <p:nvSpPr>
          <p:cNvPr id="9" name="Slide Number Placeholder 8"/>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1804718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860DE080-9392-F043-9910-AC096FDA5139}" type="datetimeFigureOut">
              <a:rPr lang="es-VE" smtClean="0"/>
              <a:t>17/10/2024</a:t>
            </a:fld>
            <a:endParaRPr lang="es-VE"/>
          </a:p>
        </p:txBody>
      </p:sp>
      <p:sp>
        <p:nvSpPr>
          <p:cNvPr id="4" name="Footer Placeholder 3"/>
          <p:cNvSpPr>
            <a:spLocks noGrp="1"/>
          </p:cNvSpPr>
          <p:nvPr>
            <p:ph type="ftr" sz="quarter" idx="11"/>
          </p:nvPr>
        </p:nvSpPr>
        <p:spPr/>
        <p:txBody>
          <a:bodyPr/>
          <a:lstStyle/>
          <a:p>
            <a:endParaRPr lang="es-VE"/>
          </a:p>
        </p:txBody>
      </p:sp>
      <p:sp>
        <p:nvSpPr>
          <p:cNvPr id="5" name="Slide Number Placeholder 4"/>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104715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0DE080-9392-F043-9910-AC096FDA5139}" type="datetimeFigureOut">
              <a:rPr lang="es-VE" smtClean="0"/>
              <a:t>17/10/2024</a:t>
            </a:fld>
            <a:endParaRPr lang="es-VE"/>
          </a:p>
        </p:txBody>
      </p:sp>
      <p:sp>
        <p:nvSpPr>
          <p:cNvPr id="3" name="Footer Placeholder 2"/>
          <p:cNvSpPr>
            <a:spLocks noGrp="1"/>
          </p:cNvSpPr>
          <p:nvPr>
            <p:ph type="ftr" sz="quarter" idx="11"/>
          </p:nvPr>
        </p:nvSpPr>
        <p:spPr/>
        <p:txBody>
          <a:bodyPr/>
          <a:lstStyle/>
          <a:p>
            <a:endParaRPr lang="es-VE"/>
          </a:p>
        </p:txBody>
      </p:sp>
      <p:sp>
        <p:nvSpPr>
          <p:cNvPr id="4" name="Slide Number Placeholder 3"/>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403025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584" y="669608"/>
            <a:ext cx="2507825" cy="2343626"/>
          </a:xfrm>
        </p:spPr>
        <p:txBody>
          <a:bodyPr anchor="b"/>
          <a:lstStyle>
            <a:lvl1pPr>
              <a:defRPr sz="2721"/>
            </a:lvl1pPr>
          </a:lstStyle>
          <a:p>
            <a:r>
              <a:rPr lang="es-ES"/>
              <a:t>Haga clic para modificar el estilo de título del patrón</a:t>
            </a:r>
            <a:endParaRPr lang="en-US" dirty="0"/>
          </a:p>
        </p:txBody>
      </p:sp>
      <p:sp>
        <p:nvSpPr>
          <p:cNvPr id="3" name="Content Placeholder 2"/>
          <p:cNvSpPr>
            <a:spLocks noGrp="1"/>
          </p:cNvSpPr>
          <p:nvPr>
            <p:ph idx="1"/>
          </p:nvPr>
        </p:nvSpPr>
        <p:spPr>
          <a:xfrm>
            <a:off x="3305632" y="1446169"/>
            <a:ext cx="3936385" cy="7137830"/>
          </a:xfrm>
        </p:spPr>
        <p:txBody>
          <a:bodyPr/>
          <a:lstStyle>
            <a:lvl1pPr>
              <a:defRPr sz="2721"/>
            </a:lvl1pPr>
            <a:lvl2pPr>
              <a:defRPr sz="2381"/>
            </a:lvl2pPr>
            <a:lvl3pPr>
              <a:defRPr sz="2041"/>
            </a:lvl3pPr>
            <a:lvl4pPr>
              <a:defRPr sz="1701"/>
            </a:lvl4pPr>
            <a:lvl5pPr>
              <a:defRPr sz="1701"/>
            </a:lvl5pPr>
            <a:lvl6pPr>
              <a:defRPr sz="1701"/>
            </a:lvl6pPr>
            <a:lvl7pPr>
              <a:defRPr sz="1701"/>
            </a:lvl7pPr>
            <a:lvl8pPr>
              <a:defRPr sz="1701"/>
            </a:lvl8pPr>
            <a:lvl9pPr>
              <a:defRPr sz="1701"/>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35584" y="3013234"/>
            <a:ext cx="2507825" cy="5582389"/>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60DE080-9392-F043-9910-AC096FDA5139}" type="datetimeFigureOut">
              <a:rPr lang="es-VE" smtClean="0"/>
              <a:t>17/10/2024</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1234574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35584" y="669608"/>
            <a:ext cx="2507825" cy="2343626"/>
          </a:xfrm>
        </p:spPr>
        <p:txBody>
          <a:bodyPr anchor="b"/>
          <a:lstStyle>
            <a:lvl1pPr>
              <a:defRPr sz="2721"/>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305632" y="1446169"/>
            <a:ext cx="3936385" cy="7137830"/>
          </a:xfrm>
        </p:spPr>
        <p:txBody>
          <a:bodyPr anchor="t"/>
          <a:lstStyle>
            <a:lvl1pPr marL="0" indent="0">
              <a:buNone/>
              <a:defRPr sz="2721"/>
            </a:lvl1pPr>
            <a:lvl2pPr marL="388757" indent="0">
              <a:buNone/>
              <a:defRPr sz="2381"/>
            </a:lvl2pPr>
            <a:lvl3pPr marL="777514" indent="0">
              <a:buNone/>
              <a:defRPr sz="2041"/>
            </a:lvl3pPr>
            <a:lvl4pPr marL="1166271" indent="0">
              <a:buNone/>
              <a:defRPr sz="1701"/>
            </a:lvl4pPr>
            <a:lvl5pPr marL="1555029" indent="0">
              <a:buNone/>
              <a:defRPr sz="1701"/>
            </a:lvl5pPr>
            <a:lvl6pPr marL="1943786" indent="0">
              <a:buNone/>
              <a:defRPr sz="1701"/>
            </a:lvl6pPr>
            <a:lvl7pPr marL="2332543" indent="0">
              <a:buNone/>
              <a:defRPr sz="1701"/>
            </a:lvl7pPr>
            <a:lvl8pPr marL="2721300" indent="0">
              <a:buNone/>
              <a:defRPr sz="1701"/>
            </a:lvl8pPr>
            <a:lvl9pPr marL="3110057" indent="0">
              <a:buNone/>
              <a:defRPr sz="1701"/>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35584" y="3013234"/>
            <a:ext cx="2507825" cy="5582389"/>
          </a:xfrm>
        </p:spPr>
        <p:txBody>
          <a:bodyPr/>
          <a:lstStyle>
            <a:lvl1pPr marL="0" indent="0">
              <a:buNone/>
              <a:defRPr sz="1360"/>
            </a:lvl1pPr>
            <a:lvl2pPr marL="388757" indent="0">
              <a:buNone/>
              <a:defRPr sz="1190"/>
            </a:lvl2pPr>
            <a:lvl3pPr marL="777514" indent="0">
              <a:buNone/>
              <a:defRPr sz="1020"/>
            </a:lvl3pPr>
            <a:lvl4pPr marL="1166271" indent="0">
              <a:buNone/>
              <a:defRPr sz="850"/>
            </a:lvl4pPr>
            <a:lvl5pPr marL="1555029" indent="0">
              <a:buNone/>
              <a:defRPr sz="850"/>
            </a:lvl5pPr>
            <a:lvl6pPr marL="1943786" indent="0">
              <a:buNone/>
              <a:defRPr sz="850"/>
            </a:lvl6pPr>
            <a:lvl7pPr marL="2332543" indent="0">
              <a:buNone/>
              <a:defRPr sz="850"/>
            </a:lvl7pPr>
            <a:lvl8pPr marL="2721300" indent="0">
              <a:buNone/>
              <a:defRPr sz="850"/>
            </a:lvl8pPr>
            <a:lvl9pPr marL="3110057" indent="0">
              <a:buNone/>
              <a:defRPr sz="85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860DE080-9392-F043-9910-AC096FDA5139}" type="datetimeFigureOut">
              <a:rPr lang="es-VE" smtClean="0"/>
              <a:t>17/10/2024</a:t>
            </a:fld>
            <a:endParaRPr lang="es-VE"/>
          </a:p>
        </p:txBody>
      </p:sp>
      <p:sp>
        <p:nvSpPr>
          <p:cNvPr id="6" name="Footer Placeholder 5"/>
          <p:cNvSpPr>
            <a:spLocks noGrp="1"/>
          </p:cNvSpPr>
          <p:nvPr>
            <p:ph type="ftr" sz="quarter" idx="11"/>
          </p:nvPr>
        </p:nvSpPr>
        <p:spPr/>
        <p:txBody>
          <a:bodyPr/>
          <a:lstStyle/>
          <a:p>
            <a:endParaRPr lang="es-VE"/>
          </a:p>
        </p:txBody>
      </p:sp>
      <p:sp>
        <p:nvSpPr>
          <p:cNvPr id="7" name="Slide Number Placeholder 6"/>
          <p:cNvSpPr>
            <a:spLocks noGrp="1"/>
          </p:cNvSpPr>
          <p:nvPr>
            <p:ph type="sldNum" sz="quarter" idx="12"/>
          </p:nvPr>
        </p:nvSpPr>
        <p:spPr/>
        <p:txBody>
          <a:bodyPr/>
          <a:lstStyle/>
          <a:p>
            <a:fld id="{1632EF85-8549-5947-AA59-3A106282B07D}" type="slidenum">
              <a:rPr lang="es-VE" smtClean="0"/>
              <a:t>‹Nº›</a:t>
            </a:fld>
            <a:endParaRPr lang="es-VE"/>
          </a:p>
        </p:txBody>
      </p:sp>
    </p:spTree>
    <p:extLst>
      <p:ext uri="{BB962C8B-B14F-4D97-AF65-F5344CB8AC3E}">
        <p14:creationId xmlns:p14="http://schemas.microsoft.com/office/powerpoint/2010/main" val="1198321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571" y="534758"/>
            <a:ext cx="6706433" cy="194139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34571" y="2673780"/>
            <a:ext cx="6706433" cy="637289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34571" y="9309407"/>
            <a:ext cx="1749504" cy="534756"/>
          </a:xfrm>
          <a:prstGeom prst="rect">
            <a:avLst/>
          </a:prstGeom>
        </p:spPr>
        <p:txBody>
          <a:bodyPr vert="horz" lIns="91440" tIns="45720" rIns="91440" bIns="45720" rtlCol="0" anchor="ctr"/>
          <a:lstStyle>
            <a:lvl1pPr algn="l">
              <a:defRPr sz="1020">
                <a:solidFill>
                  <a:schemeClr val="tx1">
                    <a:tint val="75000"/>
                  </a:schemeClr>
                </a:solidFill>
              </a:defRPr>
            </a:lvl1pPr>
          </a:lstStyle>
          <a:p>
            <a:fld id="{860DE080-9392-F043-9910-AC096FDA5139}" type="datetimeFigureOut">
              <a:rPr lang="es-VE" smtClean="0"/>
              <a:t>17/10/2024</a:t>
            </a:fld>
            <a:endParaRPr lang="es-VE"/>
          </a:p>
        </p:txBody>
      </p:sp>
      <p:sp>
        <p:nvSpPr>
          <p:cNvPr id="5" name="Footer Placeholder 4"/>
          <p:cNvSpPr>
            <a:spLocks noGrp="1"/>
          </p:cNvSpPr>
          <p:nvPr>
            <p:ph type="ftr" sz="quarter" idx="3"/>
          </p:nvPr>
        </p:nvSpPr>
        <p:spPr>
          <a:xfrm>
            <a:off x="2575659" y="9309407"/>
            <a:ext cx="2624257" cy="534756"/>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s-VE"/>
          </a:p>
        </p:txBody>
      </p:sp>
      <p:sp>
        <p:nvSpPr>
          <p:cNvPr id="6" name="Slide Number Placeholder 5"/>
          <p:cNvSpPr>
            <a:spLocks noGrp="1"/>
          </p:cNvSpPr>
          <p:nvPr>
            <p:ph type="sldNum" sz="quarter" idx="4"/>
          </p:nvPr>
        </p:nvSpPr>
        <p:spPr>
          <a:xfrm>
            <a:off x="5491500" y="9309407"/>
            <a:ext cx="1749504" cy="534756"/>
          </a:xfrm>
          <a:prstGeom prst="rect">
            <a:avLst/>
          </a:prstGeom>
        </p:spPr>
        <p:txBody>
          <a:bodyPr vert="horz" lIns="91440" tIns="45720" rIns="91440" bIns="45720" rtlCol="0" anchor="ctr"/>
          <a:lstStyle>
            <a:lvl1pPr algn="r">
              <a:defRPr sz="1020">
                <a:solidFill>
                  <a:schemeClr val="tx1">
                    <a:tint val="75000"/>
                  </a:schemeClr>
                </a:solidFill>
              </a:defRPr>
            </a:lvl1pPr>
          </a:lstStyle>
          <a:p>
            <a:fld id="{1632EF85-8549-5947-AA59-3A106282B07D}" type="slidenum">
              <a:rPr lang="es-VE" smtClean="0"/>
              <a:t>‹Nº›</a:t>
            </a:fld>
            <a:endParaRPr lang="es-VE"/>
          </a:p>
        </p:txBody>
      </p:sp>
    </p:spTree>
    <p:extLst>
      <p:ext uri="{BB962C8B-B14F-4D97-AF65-F5344CB8AC3E}">
        <p14:creationId xmlns:p14="http://schemas.microsoft.com/office/powerpoint/2010/main" val="2713753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514" rtl="0" eaLnBrk="1" latinLnBrk="0" hangingPunct="1">
        <a:lnSpc>
          <a:spcPct val="90000"/>
        </a:lnSpc>
        <a:spcBef>
          <a:spcPct val="0"/>
        </a:spcBef>
        <a:buNone/>
        <a:defRPr sz="3741" kern="1200">
          <a:solidFill>
            <a:schemeClr val="tx1"/>
          </a:solidFill>
          <a:latin typeface="+mj-lt"/>
          <a:ea typeface="+mj-ea"/>
          <a:cs typeface="+mj-cs"/>
        </a:defRPr>
      </a:lvl1pPr>
    </p:titleStyle>
    <p:bodyStyle>
      <a:lvl1pPr marL="194379" indent="-194379" algn="l" defTabSz="777514" rtl="0" eaLnBrk="1" latinLnBrk="0" hangingPunct="1">
        <a:lnSpc>
          <a:spcPct val="90000"/>
        </a:lnSpc>
        <a:spcBef>
          <a:spcPts val="850"/>
        </a:spcBef>
        <a:buFont typeface="Arial" panose="020B0604020202020204" pitchFamily="34" charset="0"/>
        <a:buChar char="•"/>
        <a:defRPr sz="2381" kern="1200">
          <a:solidFill>
            <a:schemeClr val="tx1"/>
          </a:solidFill>
          <a:latin typeface="+mn-lt"/>
          <a:ea typeface="+mn-ea"/>
          <a:cs typeface="+mn-cs"/>
        </a:defRPr>
      </a:lvl1pPr>
      <a:lvl2pPr marL="583136" indent="-194379" algn="l" defTabSz="777514" rtl="0" eaLnBrk="1" latinLnBrk="0" hangingPunct="1">
        <a:lnSpc>
          <a:spcPct val="90000"/>
        </a:lnSpc>
        <a:spcBef>
          <a:spcPts val="425"/>
        </a:spcBef>
        <a:buFont typeface="Arial" panose="020B0604020202020204" pitchFamily="34" charset="0"/>
        <a:buChar char="•"/>
        <a:defRPr sz="2041" kern="1200">
          <a:solidFill>
            <a:schemeClr val="tx1"/>
          </a:solidFill>
          <a:latin typeface="+mn-lt"/>
          <a:ea typeface="+mn-ea"/>
          <a:cs typeface="+mn-cs"/>
        </a:defRPr>
      </a:lvl2pPr>
      <a:lvl3pPr marL="971893" indent="-194379" algn="l" defTabSz="777514" rtl="0" eaLnBrk="1" latinLnBrk="0" hangingPunct="1">
        <a:lnSpc>
          <a:spcPct val="90000"/>
        </a:lnSpc>
        <a:spcBef>
          <a:spcPts val="425"/>
        </a:spcBef>
        <a:buFont typeface="Arial" panose="020B0604020202020204" pitchFamily="34" charset="0"/>
        <a:buChar char="•"/>
        <a:defRPr sz="1701" kern="1200">
          <a:solidFill>
            <a:schemeClr val="tx1"/>
          </a:solidFill>
          <a:latin typeface="+mn-lt"/>
          <a:ea typeface="+mn-ea"/>
          <a:cs typeface="+mn-cs"/>
        </a:defRPr>
      </a:lvl3pPr>
      <a:lvl4pPr marL="1360650"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4pPr>
      <a:lvl5pPr marL="1749407"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5pPr>
      <a:lvl6pPr marL="2138164"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6pPr>
      <a:lvl7pPr marL="2526922"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7pPr>
      <a:lvl8pPr marL="2915679"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8pPr>
      <a:lvl9pPr marL="3304436" indent="-194379" algn="l" defTabSz="777514" rtl="0" eaLnBrk="1" latinLnBrk="0" hangingPunct="1">
        <a:lnSpc>
          <a:spcPct val="90000"/>
        </a:lnSpc>
        <a:spcBef>
          <a:spcPts val="425"/>
        </a:spcBef>
        <a:buFont typeface="Arial" panose="020B0604020202020204" pitchFamily="34" charset="0"/>
        <a:buChar char="•"/>
        <a:defRPr sz="1531" kern="1200">
          <a:solidFill>
            <a:schemeClr val="tx1"/>
          </a:solidFill>
          <a:latin typeface="+mn-lt"/>
          <a:ea typeface="+mn-ea"/>
          <a:cs typeface="+mn-cs"/>
        </a:defRPr>
      </a:lvl9pPr>
    </p:bodyStyle>
    <p:otherStyle>
      <a:defPPr>
        <a:defRPr lang="en-US"/>
      </a:defPPr>
      <a:lvl1pPr marL="0" algn="l" defTabSz="777514" rtl="0" eaLnBrk="1" latinLnBrk="0" hangingPunct="1">
        <a:defRPr sz="1531" kern="1200">
          <a:solidFill>
            <a:schemeClr val="tx1"/>
          </a:solidFill>
          <a:latin typeface="+mn-lt"/>
          <a:ea typeface="+mn-ea"/>
          <a:cs typeface="+mn-cs"/>
        </a:defRPr>
      </a:lvl1pPr>
      <a:lvl2pPr marL="388757" algn="l" defTabSz="777514" rtl="0" eaLnBrk="1" latinLnBrk="0" hangingPunct="1">
        <a:defRPr sz="1531" kern="1200">
          <a:solidFill>
            <a:schemeClr val="tx1"/>
          </a:solidFill>
          <a:latin typeface="+mn-lt"/>
          <a:ea typeface="+mn-ea"/>
          <a:cs typeface="+mn-cs"/>
        </a:defRPr>
      </a:lvl2pPr>
      <a:lvl3pPr marL="777514" algn="l" defTabSz="777514" rtl="0" eaLnBrk="1" latinLnBrk="0" hangingPunct="1">
        <a:defRPr sz="1531" kern="1200">
          <a:solidFill>
            <a:schemeClr val="tx1"/>
          </a:solidFill>
          <a:latin typeface="+mn-lt"/>
          <a:ea typeface="+mn-ea"/>
          <a:cs typeface="+mn-cs"/>
        </a:defRPr>
      </a:lvl3pPr>
      <a:lvl4pPr marL="1166271" algn="l" defTabSz="777514" rtl="0" eaLnBrk="1" latinLnBrk="0" hangingPunct="1">
        <a:defRPr sz="1531" kern="1200">
          <a:solidFill>
            <a:schemeClr val="tx1"/>
          </a:solidFill>
          <a:latin typeface="+mn-lt"/>
          <a:ea typeface="+mn-ea"/>
          <a:cs typeface="+mn-cs"/>
        </a:defRPr>
      </a:lvl4pPr>
      <a:lvl5pPr marL="1555029" algn="l" defTabSz="777514" rtl="0" eaLnBrk="1" latinLnBrk="0" hangingPunct="1">
        <a:defRPr sz="1531" kern="1200">
          <a:solidFill>
            <a:schemeClr val="tx1"/>
          </a:solidFill>
          <a:latin typeface="+mn-lt"/>
          <a:ea typeface="+mn-ea"/>
          <a:cs typeface="+mn-cs"/>
        </a:defRPr>
      </a:lvl5pPr>
      <a:lvl6pPr marL="1943786" algn="l" defTabSz="777514" rtl="0" eaLnBrk="1" latinLnBrk="0" hangingPunct="1">
        <a:defRPr sz="1531" kern="1200">
          <a:solidFill>
            <a:schemeClr val="tx1"/>
          </a:solidFill>
          <a:latin typeface="+mn-lt"/>
          <a:ea typeface="+mn-ea"/>
          <a:cs typeface="+mn-cs"/>
        </a:defRPr>
      </a:lvl6pPr>
      <a:lvl7pPr marL="2332543" algn="l" defTabSz="777514" rtl="0" eaLnBrk="1" latinLnBrk="0" hangingPunct="1">
        <a:defRPr sz="1531" kern="1200">
          <a:solidFill>
            <a:schemeClr val="tx1"/>
          </a:solidFill>
          <a:latin typeface="+mn-lt"/>
          <a:ea typeface="+mn-ea"/>
          <a:cs typeface="+mn-cs"/>
        </a:defRPr>
      </a:lvl7pPr>
      <a:lvl8pPr marL="2721300" algn="l" defTabSz="777514" rtl="0" eaLnBrk="1" latinLnBrk="0" hangingPunct="1">
        <a:defRPr sz="1531" kern="1200">
          <a:solidFill>
            <a:schemeClr val="tx1"/>
          </a:solidFill>
          <a:latin typeface="+mn-lt"/>
          <a:ea typeface="+mn-ea"/>
          <a:cs typeface="+mn-cs"/>
        </a:defRPr>
      </a:lvl8pPr>
      <a:lvl9pPr marL="3110057" algn="l" defTabSz="777514" rtl="0" eaLnBrk="1" latinLnBrk="0" hangingPunct="1">
        <a:defRPr sz="15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3.emf"/></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rot="16200000">
            <a:off x="4388540" y="1971672"/>
            <a:ext cx="4122968" cy="1508105"/>
          </a:xfrm>
          <a:prstGeom prst="rect">
            <a:avLst/>
          </a:prstGeom>
          <a:noFill/>
        </p:spPr>
        <p:txBody>
          <a:bodyPr wrap="square" rtlCol="0">
            <a:spAutoFit/>
          </a:bodyPr>
          <a:lstStyle/>
          <a:p>
            <a:pPr algn="r"/>
            <a:r>
              <a:rPr lang="es-ES" sz="3200" b="1" spc="1000" dirty="0" smtClean="0">
                <a:solidFill>
                  <a:schemeClr val="accent1">
                    <a:lumMod val="75000"/>
                  </a:schemeClr>
                </a:solidFill>
                <a:latin typeface="Calibri" panose="020F0502020204030204" pitchFamily="34" charset="0"/>
                <a:cs typeface="Calibri" panose="020F0502020204030204" pitchFamily="34" charset="0"/>
              </a:rPr>
              <a:t>REPÚBLICA</a:t>
            </a:r>
          </a:p>
          <a:p>
            <a:pPr algn="r"/>
            <a:r>
              <a:rPr lang="es-ES" sz="2800" b="1" spc="1000" dirty="0" smtClean="0">
                <a:solidFill>
                  <a:schemeClr val="accent1">
                    <a:lumMod val="75000"/>
                  </a:schemeClr>
                </a:solidFill>
                <a:latin typeface="Calibri" panose="020F0502020204030204" pitchFamily="34" charset="0"/>
                <a:cs typeface="Calibri" panose="020F0502020204030204" pitchFamily="34" charset="0"/>
              </a:rPr>
              <a:t>POPULAR</a:t>
            </a:r>
          </a:p>
          <a:p>
            <a:pPr algn="r"/>
            <a:r>
              <a:rPr lang="es-ES" sz="3200" b="1" spc="1000" dirty="0" smtClean="0">
                <a:solidFill>
                  <a:schemeClr val="accent1">
                    <a:lumMod val="75000"/>
                  </a:schemeClr>
                </a:solidFill>
                <a:latin typeface="Calibri" panose="020F0502020204030204" pitchFamily="34" charset="0"/>
                <a:cs typeface="Calibri" panose="020F0502020204030204" pitchFamily="34" charset="0"/>
              </a:rPr>
              <a:t>CHINA</a:t>
            </a:r>
          </a:p>
        </p:txBody>
      </p:sp>
      <p:sp>
        <p:nvSpPr>
          <p:cNvPr id="11" name="CuadroTexto 10">
            <a:extLst>
              <a:ext uri="{FF2B5EF4-FFF2-40B4-BE49-F238E27FC236}">
                <a16:creationId xmlns="" xmlns:a16="http://schemas.microsoft.com/office/drawing/2014/main" id="{F3A35E9A-3470-5146-9252-54A38AC978A8}"/>
              </a:ext>
            </a:extLst>
          </p:cNvPr>
          <p:cNvSpPr txBox="1"/>
          <p:nvPr/>
        </p:nvSpPr>
        <p:spPr>
          <a:xfrm rot="16200000">
            <a:off x="2960031" y="2499496"/>
            <a:ext cx="4728142" cy="584775"/>
          </a:xfrm>
          <a:prstGeom prst="rect">
            <a:avLst/>
          </a:prstGeom>
          <a:noFill/>
        </p:spPr>
        <p:txBody>
          <a:bodyPr wrap="square" rtlCol="0">
            <a:spAutoFit/>
          </a:bodyPr>
          <a:lstStyle/>
          <a:p>
            <a:pPr algn="r"/>
            <a:r>
              <a:rPr lang="es-VE" sz="3200" spc="1000" dirty="0">
                <a:solidFill>
                  <a:schemeClr val="accent1">
                    <a:lumMod val="75000"/>
                  </a:schemeClr>
                </a:solidFill>
                <a:latin typeface="Calibri Light" panose="020F0302020204030204" pitchFamily="34" charset="0"/>
                <a:cs typeface="Calibri Light" panose="020F0302020204030204" pitchFamily="34" charset="0"/>
              </a:rPr>
              <a:t>PERFIL PAÍS</a:t>
            </a:r>
          </a:p>
        </p:txBody>
      </p:sp>
      <p:sp>
        <p:nvSpPr>
          <p:cNvPr id="12" name="Rectángulo 11">
            <a:extLst>
              <a:ext uri="{FF2B5EF4-FFF2-40B4-BE49-F238E27FC236}">
                <a16:creationId xmlns="" xmlns:a16="http://schemas.microsoft.com/office/drawing/2014/main" id="{93E6D5D2-DCC8-F448-8704-B3C3C0E0636D}"/>
              </a:ext>
            </a:extLst>
          </p:cNvPr>
          <p:cNvSpPr/>
          <p:nvPr/>
        </p:nvSpPr>
        <p:spPr>
          <a:xfrm>
            <a:off x="5583781" y="0"/>
            <a:ext cx="94741" cy="4127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15" name="CuadroTexto 14">
            <a:extLst>
              <a:ext uri="{FF2B5EF4-FFF2-40B4-BE49-F238E27FC236}">
                <a16:creationId xmlns="" xmlns:a16="http://schemas.microsoft.com/office/drawing/2014/main" id="{B2852A57-53E5-634B-9503-8D1CEFF10519}"/>
              </a:ext>
            </a:extLst>
          </p:cNvPr>
          <p:cNvSpPr txBox="1"/>
          <p:nvPr/>
        </p:nvSpPr>
        <p:spPr>
          <a:xfrm>
            <a:off x="3865889" y="7285402"/>
            <a:ext cx="3403599" cy="1862048"/>
          </a:xfrm>
          <a:prstGeom prst="rect">
            <a:avLst/>
          </a:prstGeom>
          <a:noFill/>
        </p:spPr>
        <p:txBody>
          <a:bodyPr wrap="square" rtlCol="0">
            <a:spAutoFit/>
          </a:bodyPr>
          <a:lstStyle/>
          <a:p>
            <a:pPr algn="ctr"/>
            <a:r>
              <a:rPr lang="es-VE" sz="11500" dirty="0" smtClean="0">
                <a:solidFill>
                  <a:schemeClr val="bg1">
                    <a:alpha val="10000"/>
                  </a:schemeClr>
                </a:solidFill>
                <a:latin typeface="Calibri" panose="020F0502020204030204" pitchFamily="34" charset="0"/>
                <a:cs typeface="Calibri" panose="020F0502020204030204" pitchFamily="34" charset="0"/>
              </a:rPr>
              <a:t>2024</a:t>
            </a:r>
            <a:endParaRPr lang="es-VE" sz="11500" dirty="0">
              <a:solidFill>
                <a:schemeClr val="bg1">
                  <a:alpha val="10000"/>
                </a:schemeClr>
              </a:solidFill>
              <a:latin typeface="Calibri" panose="020F0502020204030204" pitchFamily="34" charset="0"/>
              <a:cs typeface="Calibri" panose="020F0502020204030204" pitchFamily="34" charset="0"/>
            </a:endParaRPr>
          </a:p>
        </p:txBody>
      </p:sp>
      <p:sp>
        <p:nvSpPr>
          <p:cNvPr id="19" name="CuadroTexto 18">
            <a:extLst>
              <a:ext uri="{FF2B5EF4-FFF2-40B4-BE49-F238E27FC236}">
                <a16:creationId xmlns="" xmlns:a16="http://schemas.microsoft.com/office/drawing/2014/main" id="{8F476E64-550C-CE4B-9EDC-2EC9D2A551C5}"/>
              </a:ext>
            </a:extLst>
          </p:cNvPr>
          <p:cNvSpPr txBox="1"/>
          <p:nvPr/>
        </p:nvSpPr>
        <p:spPr>
          <a:xfrm>
            <a:off x="3250916" y="8707964"/>
            <a:ext cx="4728142" cy="369332"/>
          </a:xfrm>
          <a:prstGeom prst="rect">
            <a:avLst/>
          </a:prstGeom>
          <a:noFill/>
        </p:spPr>
        <p:txBody>
          <a:bodyPr wrap="square" rtlCol="0">
            <a:spAutoFit/>
          </a:bodyPr>
          <a:lstStyle/>
          <a:p>
            <a:pPr algn="ctr"/>
            <a:r>
              <a:rPr lang="es-VE" spc="1000" dirty="0">
                <a:solidFill>
                  <a:schemeClr val="bg1">
                    <a:lumMod val="85000"/>
                  </a:schemeClr>
                </a:solidFill>
                <a:latin typeface="Calibri Light" panose="020F0302020204030204" pitchFamily="34" charset="0"/>
                <a:cs typeface="Calibri Light" panose="020F0302020204030204" pitchFamily="34" charset="0"/>
              </a:rPr>
              <a:t>Ficha Técnica</a:t>
            </a:r>
          </a:p>
        </p:txBody>
      </p:sp>
      <p:pic>
        <p:nvPicPr>
          <p:cNvPr id="21" name="Imagen 20">
            <a:extLst>
              <a:ext uri="{FF2B5EF4-FFF2-40B4-BE49-F238E27FC236}">
                <a16:creationId xmlns="" xmlns:a16="http://schemas.microsoft.com/office/drawing/2014/main" id="{B541ED3B-A164-7B47-AF46-08C89CFD95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515" y="7159140"/>
            <a:ext cx="3297115" cy="490900"/>
          </a:xfrm>
          <a:prstGeom prst="rect">
            <a:avLst/>
          </a:prstGeom>
        </p:spPr>
      </p:pic>
      <p:pic>
        <p:nvPicPr>
          <p:cNvPr id="23" name="Imagen 22">
            <a:extLst>
              <a:ext uri="{FF2B5EF4-FFF2-40B4-BE49-F238E27FC236}">
                <a16:creationId xmlns="" xmlns:a16="http://schemas.microsoft.com/office/drawing/2014/main" id="{C54316C1-CE8F-3644-8028-3D19016ADF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43" y="452855"/>
            <a:ext cx="2538243" cy="504137"/>
          </a:xfrm>
          <a:prstGeom prst="rect">
            <a:avLst/>
          </a:prstGeom>
        </p:spPr>
      </p:pic>
      <p:sp>
        <p:nvSpPr>
          <p:cNvPr id="24" name="CuadroTexto 23">
            <a:extLst>
              <a:ext uri="{FF2B5EF4-FFF2-40B4-BE49-F238E27FC236}">
                <a16:creationId xmlns="" xmlns:a16="http://schemas.microsoft.com/office/drawing/2014/main" id="{4045A417-AE33-1643-B2A5-3370CFA32EA9}"/>
              </a:ext>
            </a:extLst>
          </p:cNvPr>
          <p:cNvSpPr txBox="1"/>
          <p:nvPr/>
        </p:nvSpPr>
        <p:spPr>
          <a:xfrm>
            <a:off x="400049" y="7258005"/>
            <a:ext cx="4728142" cy="276999"/>
          </a:xfrm>
          <a:prstGeom prst="rect">
            <a:avLst/>
          </a:prstGeom>
          <a:noFill/>
        </p:spPr>
        <p:txBody>
          <a:bodyPr wrap="square" rtlCol="0">
            <a:spAutoFit/>
          </a:bodyPr>
          <a:lstStyle/>
          <a:p>
            <a:r>
              <a:rPr lang="es-VE" sz="1200" b="1" spc="300" dirty="0" smtClean="0">
                <a:solidFill>
                  <a:schemeClr val="accent1">
                    <a:lumMod val="75000"/>
                  </a:schemeClr>
                </a:solidFill>
                <a:latin typeface="Calibri Light" panose="020F0302020204030204" pitchFamily="34" charset="0"/>
                <a:cs typeface="Calibri Light" panose="020F0302020204030204" pitchFamily="34" charset="0"/>
              </a:rPr>
              <a:t>SHANGHAI</a:t>
            </a:r>
            <a:endParaRPr lang="es-VE" sz="1200" b="1" spc="300" dirty="0">
              <a:solidFill>
                <a:schemeClr val="accent1">
                  <a:lumMod val="75000"/>
                </a:schemeClr>
              </a:solidFill>
              <a:latin typeface="Calibri Light" panose="020F0302020204030204" pitchFamily="34" charset="0"/>
              <a:cs typeface="Calibri Light" panose="020F0302020204030204" pitchFamily="34" charset="0"/>
            </a:endParaRPr>
          </a:p>
        </p:txBody>
      </p:sp>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9508" y="436074"/>
            <a:ext cx="2104924" cy="545553"/>
          </a:xfrm>
          <a:prstGeom prst="rect">
            <a:avLst/>
          </a:prstGeom>
          <a:noFill/>
        </p:spPr>
      </p:pic>
      <p:pic>
        <p:nvPicPr>
          <p:cNvPr id="26" name="Imagen 25">
            <a:extLst>
              <a:ext uri="{FF2B5EF4-FFF2-40B4-BE49-F238E27FC236}">
                <a16:creationId xmlns="" xmlns:a16="http://schemas.microsoft.com/office/drawing/2014/main" id="{5E00ADC8-D5A3-1847-9A1B-3635A955FBEB}"/>
              </a:ext>
            </a:extLst>
          </p:cNvPr>
          <p:cNvPicPr>
            <a:picLocks noChangeAspect="1"/>
          </p:cNvPicPr>
          <p:nvPr/>
        </p:nvPicPr>
        <p:blipFill>
          <a:blip r:embed="rId6"/>
          <a:stretch>
            <a:fillRect/>
          </a:stretch>
        </p:blipFill>
        <p:spPr>
          <a:xfrm>
            <a:off x="149867" y="7169678"/>
            <a:ext cx="319308" cy="319308"/>
          </a:xfrm>
          <a:prstGeom prst="rect">
            <a:avLst/>
          </a:prstGeom>
          <a:effectLst>
            <a:outerShdw blurRad="50800" dist="38100" dir="2700000" algn="tl" rotWithShape="0">
              <a:prstClr val="black">
                <a:alpha val="40000"/>
              </a:prstClr>
            </a:outerShdw>
          </a:effectLst>
        </p:spPr>
      </p:pic>
      <p:pic>
        <p:nvPicPr>
          <p:cNvPr id="4" name="Imagen 3">
            <a:extLst>
              <a:ext uri="{FF2B5EF4-FFF2-40B4-BE49-F238E27FC236}">
                <a16:creationId xmlns="" xmlns:a16="http://schemas.microsoft.com/office/drawing/2014/main" id="{05E7D678-BF19-4CA5-A35A-7440DB7CBD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6200000">
            <a:off x="5839533" y="4242262"/>
            <a:ext cx="349663" cy="233109"/>
          </a:xfrm>
          <a:prstGeom prst="rect">
            <a:avLst/>
          </a:prstGeom>
        </p:spPr>
      </p:pic>
    </p:spTree>
    <p:extLst>
      <p:ext uri="{BB962C8B-B14F-4D97-AF65-F5344CB8AC3E}">
        <p14:creationId xmlns:p14="http://schemas.microsoft.com/office/powerpoint/2010/main" val="1418078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12" name="Imagen 11">
            <a:extLst>
              <a:ext uri="{FF2B5EF4-FFF2-40B4-BE49-F238E27FC236}">
                <a16:creationId xmlns="" xmlns:a16="http://schemas.microsoft.com/office/drawing/2014/main"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 xmlns:a16="http://schemas.microsoft.com/office/drawing/2014/main" id="{6F2077A2-CBFD-BB45-9975-C0912509C4C1}"/>
              </a:ext>
            </a:extLst>
          </p:cNvPr>
          <p:cNvSpPr txBox="1"/>
          <p:nvPr/>
        </p:nvSpPr>
        <p:spPr>
          <a:xfrm>
            <a:off x="535517" y="1861841"/>
            <a:ext cx="5315318"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8|PRINCIPALES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CuadroTexto 14">
            <a:extLst>
              <a:ext uri="{FF2B5EF4-FFF2-40B4-BE49-F238E27FC236}">
                <a16:creationId xmlns="" xmlns:a16="http://schemas.microsoft.com/office/drawing/2014/main" id="{199D8B99-14D5-B24C-8BB8-AFAA87957DAC}"/>
              </a:ext>
            </a:extLst>
          </p:cNvPr>
          <p:cNvSpPr txBox="1"/>
          <p:nvPr/>
        </p:nvSpPr>
        <p:spPr>
          <a:xfrm>
            <a:off x="890701" y="2270802"/>
            <a:ext cx="5778385" cy="646331"/>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PRODUCTOS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EXPORTADOS POR CHINA</a:t>
            </a:r>
            <a:endParaRPr lang="es-VE" sz="1200" b="1" spc="1000" dirty="0">
              <a:solidFill>
                <a:schemeClr val="accent1">
                  <a:lumMod val="75000"/>
                </a:schemeClr>
              </a:solidFill>
              <a:latin typeface="Arial" pitchFamily="34" charset="0"/>
              <a:cs typeface="Arial" pitchFamily="34" charset="0"/>
            </a:endParaRPr>
          </a:p>
        </p:txBody>
      </p:sp>
      <p:sp>
        <p:nvSpPr>
          <p:cNvPr id="9" name="CuadroTexto 8">
            <a:extLst>
              <a:ext uri="{FF2B5EF4-FFF2-40B4-BE49-F238E27FC236}">
                <a16:creationId xmlns="" xmlns:a16="http://schemas.microsoft.com/office/drawing/2014/main"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smtClean="0">
                <a:solidFill>
                  <a:schemeClr val="tx2">
                    <a:lumMod val="75000"/>
                    <a:alpha val="28000"/>
                  </a:schemeClr>
                </a:solidFill>
                <a:latin typeface="Calibri" panose="020F0502020204030204" pitchFamily="34" charset="0"/>
                <a:cs typeface="Calibri" panose="020F0502020204030204" pitchFamily="34" charset="0"/>
              </a:rPr>
              <a:t>EXPORTADOS</a:t>
            </a:r>
            <a:endParaRPr lang="es-VE" sz="6000" dirty="0">
              <a:solidFill>
                <a:schemeClr val="tx2">
                  <a:lumMod val="75000"/>
                  <a:alpha val="28000"/>
                </a:schemeClr>
              </a:solidFill>
              <a:latin typeface="Calibri" panose="020F0502020204030204" pitchFamily="34" charset="0"/>
              <a:cs typeface="Calibri" panose="020F0502020204030204" pitchFamily="34" charset="0"/>
            </a:endParaRPr>
          </a:p>
        </p:txBody>
      </p:sp>
      <p:sp>
        <p:nvSpPr>
          <p:cNvPr id="10" name="Rectángulo 13">
            <a:extLst>
              <a:ext uri="{FF2B5EF4-FFF2-40B4-BE49-F238E27FC236}">
                <a16:creationId xmlns="" xmlns:a16="http://schemas.microsoft.com/office/drawing/2014/main" id="{CE7E4CFF-9B9F-9E45-BCBB-512FE9100948}"/>
              </a:ext>
            </a:extLst>
          </p:cNvPr>
          <p:cNvSpPr/>
          <p:nvPr/>
        </p:nvSpPr>
        <p:spPr>
          <a:xfrm>
            <a:off x="3013473" y="3258089"/>
            <a:ext cx="4314427" cy="4632037"/>
          </a:xfrm>
          <a:prstGeom prst="rect">
            <a:avLst/>
          </a:prstGeom>
        </p:spPr>
        <p:txBody>
          <a:bodyPr wrap="square">
            <a:spAutoFit/>
          </a:bodyPr>
          <a:lstStyle/>
          <a:p>
            <a:pPr lvl="0"/>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Máquinas, aparatos y material eléctrico, y sus partes; aparatos de grabación o reproducción: </a:t>
            </a:r>
          </a:p>
          <a:p>
            <a:r>
              <a:rPr lang="es-VE" sz="1100" dirty="0">
                <a:latin typeface="Arial" panose="020B0604020202020204" pitchFamily="34" charset="0"/>
                <a:cs typeface="Arial" panose="020B0604020202020204" pitchFamily="34" charset="0"/>
              </a:rPr>
              <a:t>863.221.150 miles de USD</a:t>
            </a:r>
            <a:endParaRPr lang="es-VE" sz="1100" b="1" dirty="0" smtClean="0">
              <a:solidFill>
                <a:schemeClr val="accent1">
                  <a:lumMod val="50000"/>
                </a:schemeClr>
              </a:solidFill>
              <a:latin typeface="Arial" panose="020B0604020202020204" pitchFamily="34" charset="0"/>
              <a:cs typeface="Arial" panose="020B0604020202020204" pitchFamily="34" charset="0"/>
            </a:endParaRPr>
          </a:p>
          <a:p>
            <a:r>
              <a:rPr lang="es-VE" sz="1600" b="1" dirty="0" smtClean="0">
                <a:solidFill>
                  <a:schemeClr val="accent1">
                    <a:lumMod val="50000"/>
                  </a:schemeClr>
                </a:solidFill>
                <a:latin typeface="Arial" panose="020B0604020202020204" pitchFamily="34" charset="0"/>
                <a:cs typeface="Arial" panose="020B0604020202020204" pitchFamily="34" charset="0"/>
              </a:rPr>
              <a:t>25,47</a:t>
            </a:r>
            <a:r>
              <a:rPr lang="es-VE" sz="1600" b="1" dirty="0">
                <a:solidFill>
                  <a:schemeClr val="accent1">
                    <a:lumMod val="50000"/>
                  </a:schemeClr>
                </a:solidFill>
                <a:latin typeface="Arial" panose="020B0604020202020204" pitchFamily="34" charset="0"/>
                <a:cs typeface="Arial" panose="020B0604020202020204" pitchFamily="34" charset="0"/>
              </a:rPr>
              <a:t>% </a:t>
            </a:r>
            <a:endParaRPr lang="es-VE" sz="1100" dirty="0">
              <a:latin typeface="Arial" panose="020B0604020202020204" pitchFamily="34" charset="0"/>
              <a:cs typeface="Arial" panose="020B0604020202020204" pitchFamily="34" charset="0"/>
            </a:endParaRPr>
          </a:p>
          <a:p>
            <a:endParaRPr lang="es-VE" sz="1100" dirty="0"/>
          </a:p>
          <a:p>
            <a:r>
              <a:rPr lang="es-VE" sz="1100" b="1" dirty="0">
                <a:latin typeface="Arial" panose="020B0604020202020204" pitchFamily="34" charset="0"/>
                <a:cs typeface="Arial" panose="020B0604020202020204" pitchFamily="34" charset="0"/>
              </a:rPr>
              <a:t>Reactores nucleares, calderas, máquinas, aparatos y artefactos mecánicos; partes de estas máquinas:</a:t>
            </a:r>
          </a:p>
          <a:p>
            <a:r>
              <a:rPr lang="es-VE" sz="1100" dirty="0">
                <a:latin typeface="Arial" panose="020B0604020202020204" pitchFamily="34" charset="0"/>
                <a:cs typeface="Arial" panose="020B0604020202020204" pitchFamily="34" charset="0"/>
              </a:rPr>
              <a:t>529.164.421 miles de USD</a:t>
            </a:r>
            <a:endParaRPr lang="es-VE" sz="1100" b="1" dirty="0" smtClean="0">
              <a:solidFill>
                <a:schemeClr val="accent1">
                  <a:lumMod val="50000"/>
                </a:schemeClr>
              </a:solidFill>
              <a:latin typeface="Arial" panose="020B0604020202020204" pitchFamily="34" charset="0"/>
              <a:cs typeface="Arial" panose="020B0604020202020204" pitchFamily="34" charset="0"/>
            </a:endParaRPr>
          </a:p>
          <a:p>
            <a:r>
              <a:rPr lang="es-VE" sz="1600" b="1" dirty="0" smtClean="0">
                <a:solidFill>
                  <a:schemeClr val="accent1">
                    <a:lumMod val="50000"/>
                  </a:schemeClr>
                </a:solidFill>
                <a:latin typeface="Arial" panose="020B0604020202020204" pitchFamily="34" charset="0"/>
                <a:cs typeface="Arial" panose="020B0604020202020204" pitchFamily="34" charset="0"/>
              </a:rPr>
              <a:t>15,62%</a:t>
            </a:r>
            <a:endParaRPr lang="es-VE" sz="1100" dirty="0">
              <a:latin typeface="Arial" panose="020B0604020202020204" pitchFamily="34" charset="0"/>
              <a:cs typeface="Arial" panose="020B0604020202020204" pitchFamily="34" charset="0"/>
            </a:endParaRPr>
          </a:p>
          <a:p>
            <a:endParaRPr lang="es-VE" sz="1100" dirty="0"/>
          </a:p>
          <a:p>
            <a:pPr lvl="0"/>
            <a:r>
              <a:rPr lang="es-VE" sz="1100" b="1" dirty="0">
                <a:latin typeface="Arial" panose="020B0604020202020204" pitchFamily="34" charset="0"/>
                <a:cs typeface="Arial" panose="020B0604020202020204" pitchFamily="34" charset="0"/>
              </a:rPr>
              <a:t>Vehículos automóviles, tractores, velocípedos y demás vehículos terrestres, sus partes y accesorios:</a:t>
            </a:r>
          </a:p>
          <a:p>
            <a:r>
              <a:rPr lang="es-VE" sz="1100" dirty="0">
                <a:latin typeface="Arial" panose="020B0604020202020204" pitchFamily="34" charset="0"/>
                <a:cs typeface="Arial" panose="020B0604020202020204" pitchFamily="34" charset="0"/>
              </a:rPr>
              <a:t>199.746.232 miles de </a:t>
            </a:r>
            <a:r>
              <a:rPr lang="es-VE" sz="1100" dirty="0" smtClean="0">
                <a:latin typeface="Arial" panose="020B0604020202020204" pitchFamily="34" charset="0"/>
                <a:cs typeface="Arial" panose="020B0604020202020204" pitchFamily="34" charset="0"/>
              </a:rPr>
              <a:t>USD</a:t>
            </a:r>
            <a:endParaRPr lang="es-VE" sz="1100" b="1" dirty="0" smtClean="0">
              <a:solidFill>
                <a:schemeClr val="accent1">
                  <a:lumMod val="50000"/>
                </a:schemeClr>
              </a:solidFill>
              <a:latin typeface="Arial" panose="020B0604020202020204" pitchFamily="34" charset="0"/>
              <a:cs typeface="Arial" panose="020B0604020202020204" pitchFamily="34" charset="0"/>
            </a:endParaRPr>
          </a:p>
          <a:p>
            <a:r>
              <a:rPr lang="es-VE" sz="1600" b="1" dirty="0" smtClean="0">
                <a:solidFill>
                  <a:schemeClr val="accent1">
                    <a:lumMod val="50000"/>
                  </a:schemeClr>
                </a:solidFill>
                <a:latin typeface="Arial" panose="020B0604020202020204" pitchFamily="34" charset="0"/>
                <a:cs typeface="Arial" panose="020B0604020202020204" pitchFamily="34" charset="0"/>
              </a:rPr>
              <a:t>5,89%</a:t>
            </a:r>
          </a:p>
          <a:p>
            <a:endParaRPr lang="es-VE" sz="1100" dirty="0"/>
          </a:p>
          <a:p>
            <a:r>
              <a:rPr lang="es-VE" sz="1100" b="1" dirty="0">
                <a:latin typeface="Arial" panose="020B0604020202020204" pitchFamily="34" charset="0"/>
                <a:cs typeface="Arial" panose="020B0604020202020204" pitchFamily="34" charset="0"/>
              </a:rPr>
              <a:t>Plástico y sus manufacturas: </a:t>
            </a:r>
          </a:p>
          <a:p>
            <a:r>
              <a:rPr lang="es-VE" sz="1100" dirty="0">
                <a:latin typeface="Arial" panose="020B0604020202020204" pitchFamily="34" charset="0"/>
                <a:cs typeface="Arial" panose="020B0604020202020204" pitchFamily="34" charset="0"/>
              </a:rPr>
              <a:t>132.467.055 miles de </a:t>
            </a:r>
            <a:r>
              <a:rPr lang="es-VE" sz="1100" dirty="0" smtClean="0">
                <a:latin typeface="Arial" panose="020B0604020202020204" pitchFamily="34" charset="0"/>
                <a:cs typeface="Arial" panose="020B0604020202020204" pitchFamily="34" charset="0"/>
              </a:rPr>
              <a:t>USD</a:t>
            </a:r>
            <a:endParaRPr lang="es-VE" sz="1100" b="1" dirty="0" smtClean="0">
              <a:solidFill>
                <a:schemeClr val="accent1">
                  <a:lumMod val="50000"/>
                </a:schemeClr>
              </a:solidFill>
              <a:latin typeface="Arial" panose="020B0604020202020204" pitchFamily="34" charset="0"/>
              <a:cs typeface="Arial" panose="020B0604020202020204" pitchFamily="34" charset="0"/>
            </a:endParaRPr>
          </a:p>
          <a:p>
            <a:r>
              <a:rPr lang="es-VE" sz="1600" b="1" dirty="0" smtClean="0">
                <a:solidFill>
                  <a:schemeClr val="accent1">
                    <a:lumMod val="50000"/>
                  </a:schemeClr>
                </a:solidFill>
                <a:latin typeface="Arial" panose="020B0604020202020204" pitchFamily="34" charset="0"/>
                <a:cs typeface="Arial" panose="020B0604020202020204" pitchFamily="34" charset="0"/>
              </a:rPr>
              <a:t>3,91%</a:t>
            </a:r>
          </a:p>
          <a:p>
            <a:endParaRPr lang="es-VE" sz="1100" b="1"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Muebles, camas, colchones, soportes de colchones, cojines y muebles de relleno: </a:t>
            </a:r>
            <a:endParaRPr lang="es-VE" sz="1100" b="1" dirty="0" smtClean="0">
              <a:latin typeface="Arial" panose="020B0604020202020204" pitchFamily="34" charset="0"/>
              <a:cs typeface="Arial" panose="020B0604020202020204" pitchFamily="34" charset="0"/>
            </a:endParaRPr>
          </a:p>
          <a:p>
            <a:r>
              <a:rPr lang="es-VE" sz="1100" dirty="0">
                <a:latin typeface="Arial" panose="020B0604020202020204" pitchFamily="34" charset="0"/>
                <a:cs typeface="Arial" panose="020B0604020202020204" pitchFamily="34" charset="0"/>
              </a:rPr>
              <a:t>121.252.804 miles de </a:t>
            </a:r>
            <a:r>
              <a:rPr lang="es-VE" sz="1100" dirty="0" smtClean="0">
                <a:latin typeface="Arial" panose="020B0604020202020204" pitchFamily="34" charset="0"/>
                <a:cs typeface="Arial" panose="020B0604020202020204" pitchFamily="34" charset="0"/>
              </a:rPr>
              <a:t>USD</a:t>
            </a:r>
            <a:endParaRPr lang="es-VE" sz="1100" b="1" dirty="0">
              <a:latin typeface="Arial" panose="020B0604020202020204" pitchFamily="34" charset="0"/>
              <a:cs typeface="Arial" panose="020B0604020202020204" pitchFamily="34" charset="0"/>
            </a:endParaRPr>
          </a:p>
          <a:p>
            <a:r>
              <a:rPr lang="es-VE" sz="1600" b="1" dirty="0">
                <a:solidFill>
                  <a:schemeClr val="accent1">
                    <a:lumMod val="50000"/>
                  </a:schemeClr>
                </a:solidFill>
                <a:latin typeface="Arial" panose="020B0604020202020204" pitchFamily="34" charset="0"/>
                <a:cs typeface="Arial" panose="020B0604020202020204" pitchFamily="34" charset="0"/>
              </a:rPr>
              <a:t>3,58% </a:t>
            </a:r>
            <a:endParaRPr lang="es-VE"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4081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230717" y="1874541"/>
            <a:ext cx="6388744"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9</a:t>
            </a:r>
            <a:r>
              <a:rPr lang="es-VE" sz="2800" b="1" spc="1000" dirty="0" smtClean="0">
                <a:solidFill>
                  <a:schemeClr val="accent1">
                    <a:lumMod val="75000"/>
                  </a:schemeClr>
                </a:solidFill>
                <a:latin typeface="Calibri" panose="020F0502020204030204" pitchFamily="34" charset="0"/>
                <a:cs typeface="Calibri" panose="020F0502020204030204" pitchFamily="34" charset="0"/>
              </a:rPr>
              <a:t>|BALANZA </a:t>
            </a:r>
            <a:r>
              <a:rPr lang="es-VE" sz="2800" b="1" spc="1000" dirty="0">
                <a:solidFill>
                  <a:schemeClr val="accent1">
                    <a:lumMod val="75000"/>
                  </a:schemeClr>
                </a:solidFill>
                <a:latin typeface="Calibri" panose="020F0502020204030204" pitchFamily="34" charset="0"/>
                <a:cs typeface="Calibri" panose="020F0502020204030204" pitchFamily="34" charset="0"/>
              </a:rPr>
              <a:t>COMERCIAL</a:t>
            </a: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827201" y="2283502"/>
            <a:ext cx="6062419" cy="923330"/>
          </a:xfrm>
          <a:prstGeom prst="rect">
            <a:avLst/>
          </a:prstGeom>
          <a:noFill/>
        </p:spPr>
        <p:txBody>
          <a:bodyPr wrap="square" rtlCol="0">
            <a:spAutoFit/>
          </a:bodyPr>
          <a:lstStyle/>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VENEZUELA-REPÚBLICA POPULAR CHINA</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(2019-2023)</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p:txBody>
      </p:sp>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9" name="Imagen 8">
            <a:extLst>
              <a:ext uri="{FF2B5EF4-FFF2-40B4-BE49-F238E27FC236}">
                <a16:creationId xmlns="" xmlns:a16="http://schemas.microsoft.com/office/drawing/2014/main" id="{0330AA08-6065-7A4D-A73E-CB5C05EA7341}"/>
              </a:ext>
            </a:extLst>
          </p:cNvPr>
          <p:cNvPicPr>
            <a:picLocks noChangeAspect="1"/>
          </p:cNvPicPr>
          <p:nvPr/>
        </p:nvPicPr>
        <p:blipFill>
          <a:blip r:embed="rId3">
            <a:alphaModFix amt="10000"/>
          </a:blip>
          <a:srcRect/>
          <a:stretch/>
        </p:blipFill>
        <p:spPr>
          <a:xfrm>
            <a:off x="-1136349" y="5774762"/>
            <a:ext cx="3422048" cy="3422048"/>
          </a:xfrm>
          <a:prstGeom prst="rect">
            <a:avLst/>
          </a:prstGeom>
        </p:spPr>
      </p:pic>
      <p:pic>
        <p:nvPicPr>
          <p:cNvPr id="13" name="12 Imagen"/>
          <p:cNvPicPr/>
          <p:nvPr/>
        </p:nvPicPr>
        <p:blipFill>
          <a:blip r:embed="rId4">
            <a:extLst>
              <a:ext uri="{28A0092B-C50C-407E-A947-70E740481C1C}">
                <a14:useLocalDpi xmlns:a14="http://schemas.microsoft.com/office/drawing/2010/main" val="0"/>
              </a:ext>
            </a:extLst>
          </a:blip>
          <a:srcRect/>
          <a:stretch>
            <a:fillRect/>
          </a:stretch>
        </p:blipFill>
        <p:spPr bwMode="auto">
          <a:xfrm>
            <a:off x="401238" y="3467581"/>
            <a:ext cx="6986776" cy="1646691"/>
          </a:xfrm>
          <a:prstGeom prst="rect">
            <a:avLst/>
          </a:prstGeom>
          <a:noFill/>
          <a:ln>
            <a:noFill/>
          </a:ln>
        </p:spPr>
      </p:pic>
      <p:pic>
        <p:nvPicPr>
          <p:cNvPr id="14" name="13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200" y="5056945"/>
            <a:ext cx="6062419" cy="4072231"/>
          </a:xfrm>
          <a:prstGeom prst="rect">
            <a:avLst/>
          </a:prstGeom>
          <a:noFill/>
        </p:spPr>
      </p:pic>
    </p:spTree>
    <p:extLst>
      <p:ext uri="{BB962C8B-B14F-4D97-AF65-F5344CB8AC3E}">
        <p14:creationId xmlns:p14="http://schemas.microsoft.com/office/powerpoint/2010/main" val="4997707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12" name="Imagen 11">
            <a:extLst>
              <a:ext uri="{FF2B5EF4-FFF2-40B4-BE49-F238E27FC236}">
                <a16:creationId xmlns="" xmlns:a16="http://schemas.microsoft.com/office/drawing/2014/main"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8" name="CuadroTexto 12">
            <a:extLst>
              <a:ext uri="{FF2B5EF4-FFF2-40B4-BE49-F238E27FC236}">
                <a16:creationId xmlns:a16="http://schemas.microsoft.com/office/drawing/2014/main" xmlns="" id="{6F2077A2-CBFD-BB45-9975-C0912509C4C1}"/>
              </a:ext>
            </a:extLst>
          </p:cNvPr>
          <p:cNvSpPr txBox="1"/>
          <p:nvPr/>
        </p:nvSpPr>
        <p:spPr>
          <a:xfrm>
            <a:off x="230717" y="1912641"/>
            <a:ext cx="5315318"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10</a:t>
            </a:r>
            <a:r>
              <a:rPr lang="es-VE" sz="2800" b="1" spc="1000" dirty="0" smtClean="0">
                <a:solidFill>
                  <a:schemeClr val="accent1">
                    <a:lumMod val="75000"/>
                  </a:schemeClr>
                </a:solidFill>
                <a:latin typeface="Calibri" panose="020F0502020204030204" pitchFamily="34" charset="0"/>
                <a:cs typeface="Calibri" panose="020F0502020204030204" pitchFamily="34" charset="0"/>
              </a:rPr>
              <a:t>|PRINCIPALES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4">
            <a:extLst>
              <a:ext uri="{FF2B5EF4-FFF2-40B4-BE49-F238E27FC236}">
                <a16:creationId xmlns:a16="http://schemas.microsoft.com/office/drawing/2014/main" xmlns="" id="{199D8B99-14D5-B24C-8BB8-AFAA87957DAC}"/>
              </a:ext>
            </a:extLst>
          </p:cNvPr>
          <p:cNvSpPr txBox="1"/>
          <p:nvPr/>
        </p:nvSpPr>
        <p:spPr>
          <a:xfrm>
            <a:off x="827201" y="2321602"/>
            <a:ext cx="6287973" cy="1477328"/>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PRODUCTOS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COMERCIALIZADOS</a:t>
            </a: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ENTRE LA REPÚBLICA BOLIVARIANA DE VENEZUELA </a:t>
            </a: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Y LA REPÚBLICA POPULAR CHINA</a:t>
            </a:r>
          </a:p>
        </p:txBody>
      </p:sp>
      <p:sp>
        <p:nvSpPr>
          <p:cNvPr id="14" name="CuadroTexto 8">
            <a:extLst>
              <a:ext uri="{FF2B5EF4-FFF2-40B4-BE49-F238E27FC236}">
                <a16:creationId xmlns:a16="http://schemas.microsoft.com/office/drawing/2014/main" xmlns=""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a:solidFill>
                  <a:schemeClr val="tx2">
                    <a:lumMod val="75000"/>
                    <a:alpha val="28000"/>
                  </a:schemeClr>
                </a:solidFill>
                <a:latin typeface="Calibri" panose="020F0502020204030204" pitchFamily="34" charset="0"/>
                <a:cs typeface="Calibri" panose="020F0502020204030204" pitchFamily="34" charset="0"/>
              </a:rPr>
              <a:t>IMPORTADOS</a:t>
            </a:r>
          </a:p>
        </p:txBody>
      </p:sp>
      <p:pic>
        <p:nvPicPr>
          <p:cNvPr id="19" name="18 Imagen"/>
          <p:cNvPicPr/>
          <p:nvPr/>
        </p:nvPicPr>
        <p:blipFill>
          <a:blip r:embed="rId4">
            <a:extLst>
              <a:ext uri="{28A0092B-C50C-407E-A947-70E740481C1C}">
                <a14:useLocalDpi xmlns:a14="http://schemas.microsoft.com/office/drawing/2010/main" val="0"/>
              </a:ext>
            </a:extLst>
          </a:blip>
          <a:srcRect/>
          <a:stretch>
            <a:fillRect/>
          </a:stretch>
        </p:blipFill>
        <p:spPr bwMode="auto">
          <a:xfrm>
            <a:off x="538060" y="4147026"/>
            <a:ext cx="6699455" cy="2806224"/>
          </a:xfrm>
          <a:prstGeom prst="rect">
            <a:avLst/>
          </a:prstGeom>
          <a:noFill/>
          <a:ln>
            <a:noFill/>
          </a:ln>
        </p:spPr>
      </p:pic>
    </p:spTree>
    <p:extLst>
      <p:ext uri="{BB962C8B-B14F-4D97-AF65-F5344CB8AC3E}">
        <p14:creationId xmlns:p14="http://schemas.microsoft.com/office/powerpoint/2010/main" val="1545266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12" name="Imagen 11">
            <a:extLst>
              <a:ext uri="{FF2B5EF4-FFF2-40B4-BE49-F238E27FC236}">
                <a16:creationId xmlns="" xmlns:a16="http://schemas.microsoft.com/office/drawing/2014/main"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8" name="CuadroTexto 12">
            <a:extLst>
              <a:ext uri="{FF2B5EF4-FFF2-40B4-BE49-F238E27FC236}">
                <a16:creationId xmlns:a16="http://schemas.microsoft.com/office/drawing/2014/main" xmlns="" id="{6F2077A2-CBFD-BB45-9975-C0912509C4C1}"/>
              </a:ext>
            </a:extLst>
          </p:cNvPr>
          <p:cNvSpPr txBox="1"/>
          <p:nvPr/>
        </p:nvSpPr>
        <p:spPr>
          <a:xfrm>
            <a:off x="230717" y="1912641"/>
            <a:ext cx="5315318"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11|PRINCIPALES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4">
            <a:extLst>
              <a:ext uri="{FF2B5EF4-FFF2-40B4-BE49-F238E27FC236}">
                <a16:creationId xmlns:a16="http://schemas.microsoft.com/office/drawing/2014/main" xmlns="" id="{199D8B99-14D5-B24C-8BB8-AFAA87957DAC}"/>
              </a:ext>
            </a:extLst>
          </p:cNvPr>
          <p:cNvSpPr txBox="1"/>
          <p:nvPr/>
        </p:nvSpPr>
        <p:spPr>
          <a:xfrm>
            <a:off x="827201" y="2321602"/>
            <a:ext cx="6287973" cy="1477328"/>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PRODUCTOS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COMERCIALIZADOS</a:t>
            </a: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ENTRE LA REPÚBLICA BOLIVARIANA DE VENEZUELA </a:t>
            </a: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Y LA REPÚBLICA POPULAR </a:t>
            </a:r>
            <a:r>
              <a:rPr lang="es-VE" b="1" spc="1000" dirty="0">
                <a:solidFill>
                  <a:schemeClr val="accent1">
                    <a:lumMod val="75000"/>
                  </a:schemeClr>
                </a:solidFill>
                <a:latin typeface="Calibri Light" panose="020F0302020204030204" pitchFamily="34" charset="0"/>
                <a:cs typeface="Calibri Light" panose="020F0302020204030204" pitchFamily="34" charset="0"/>
              </a:rPr>
              <a:t>CHINA</a:t>
            </a:r>
          </a:p>
        </p:txBody>
      </p:sp>
      <p:sp>
        <p:nvSpPr>
          <p:cNvPr id="14" name="CuadroTexto 8">
            <a:extLst>
              <a:ext uri="{FF2B5EF4-FFF2-40B4-BE49-F238E27FC236}">
                <a16:creationId xmlns:a16="http://schemas.microsoft.com/office/drawing/2014/main" xmlns=""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smtClean="0">
                <a:solidFill>
                  <a:schemeClr val="tx2">
                    <a:lumMod val="75000"/>
                    <a:alpha val="28000"/>
                  </a:schemeClr>
                </a:solidFill>
                <a:latin typeface="Calibri" panose="020F0502020204030204" pitchFamily="34" charset="0"/>
                <a:cs typeface="Calibri" panose="020F0502020204030204" pitchFamily="34" charset="0"/>
              </a:rPr>
              <a:t>EXPORTADOS</a:t>
            </a:r>
            <a:endParaRPr lang="es-VE" sz="6000" dirty="0">
              <a:solidFill>
                <a:schemeClr val="tx2">
                  <a:lumMod val="75000"/>
                  <a:alpha val="28000"/>
                </a:schemeClr>
              </a:solidFill>
              <a:latin typeface="Calibri" panose="020F0502020204030204" pitchFamily="34" charset="0"/>
              <a:cs typeface="Calibri" panose="020F0502020204030204" pitchFamily="34" charset="0"/>
            </a:endParaRPr>
          </a:p>
        </p:txBody>
      </p:sp>
      <p:pic>
        <p:nvPicPr>
          <p:cNvPr id="20" name="19 Imagen"/>
          <p:cNvPicPr/>
          <p:nvPr/>
        </p:nvPicPr>
        <p:blipFill>
          <a:blip r:embed="rId4">
            <a:extLst>
              <a:ext uri="{28A0092B-C50C-407E-A947-70E740481C1C}">
                <a14:useLocalDpi xmlns:a14="http://schemas.microsoft.com/office/drawing/2010/main" val="0"/>
              </a:ext>
            </a:extLst>
          </a:blip>
          <a:srcRect/>
          <a:stretch>
            <a:fillRect/>
          </a:stretch>
        </p:blipFill>
        <p:spPr bwMode="auto">
          <a:xfrm>
            <a:off x="574674" y="4127976"/>
            <a:ext cx="6699455" cy="2806224"/>
          </a:xfrm>
          <a:prstGeom prst="rect">
            <a:avLst/>
          </a:prstGeom>
          <a:noFill/>
          <a:ln>
            <a:noFill/>
          </a:ln>
        </p:spPr>
      </p:pic>
    </p:spTree>
    <p:extLst>
      <p:ext uri="{BB962C8B-B14F-4D97-AF65-F5344CB8AC3E}">
        <p14:creationId xmlns:p14="http://schemas.microsoft.com/office/powerpoint/2010/main" val="32332898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12" name="Imagen 11">
            <a:extLst>
              <a:ext uri="{FF2B5EF4-FFF2-40B4-BE49-F238E27FC236}">
                <a16:creationId xmlns="" xmlns:a16="http://schemas.microsoft.com/office/drawing/2014/main"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8" name="CuadroTexto 12">
            <a:extLst>
              <a:ext uri="{FF2B5EF4-FFF2-40B4-BE49-F238E27FC236}">
                <a16:creationId xmlns:a16="http://schemas.microsoft.com/office/drawing/2014/main" xmlns="" id="{6F2077A2-CBFD-BB45-9975-C0912509C4C1}"/>
              </a:ext>
            </a:extLst>
          </p:cNvPr>
          <p:cNvSpPr txBox="1"/>
          <p:nvPr/>
        </p:nvSpPr>
        <p:spPr>
          <a:xfrm>
            <a:off x="230717" y="1912641"/>
            <a:ext cx="5315318"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12|PRINCIPALES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4">
            <a:extLst>
              <a:ext uri="{FF2B5EF4-FFF2-40B4-BE49-F238E27FC236}">
                <a16:creationId xmlns:a16="http://schemas.microsoft.com/office/drawing/2014/main" xmlns="" id="{199D8B99-14D5-B24C-8BB8-AFAA87957DAC}"/>
              </a:ext>
            </a:extLst>
          </p:cNvPr>
          <p:cNvSpPr txBox="1"/>
          <p:nvPr/>
        </p:nvSpPr>
        <p:spPr>
          <a:xfrm>
            <a:off x="827201" y="2321602"/>
            <a:ext cx="6287973" cy="1754326"/>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PRODUCTOS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COMERCIALIZADOS</a:t>
            </a: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ENTRE LA REPÚBLICA BOLIVARIANA DE VENEZUELA </a:t>
            </a: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Y LA REPÚBLICA POPULAR </a:t>
            </a:r>
            <a:r>
              <a:rPr lang="es-VE" b="1" spc="1000" dirty="0">
                <a:solidFill>
                  <a:schemeClr val="accent1">
                    <a:lumMod val="75000"/>
                  </a:schemeClr>
                </a:solidFill>
                <a:latin typeface="Calibri Light" panose="020F0302020204030204" pitchFamily="34" charset="0"/>
                <a:cs typeface="Calibri Light" panose="020F0302020204030204" pitchFamily="34" charset="0"/>
              </a:rPr>
              <a:t>CHINA</a:t>
            </a:r>
          </a:p>
          <a:p>
            <a:endParaRPr lang="es-VE" b="1" spc="1000" dirty="0" smtClean="0">
              <a:solidFill>
                <a:schemeClr val="accent1">
                  <a:lumMod val="75000"/>
                </a:schemeClr>
              </a:solidFill>
              <a:latin typeface="Calibri Light" panose="020F0302020204030204" pitchFamily="34" charset="0"/>
              <a:cs typeface="Calibri Light" panose="020F0302020204030204" pitchFamily="34" charset="0"/>
            </a:endParaRPr>
          </a:p>
        </p:txBody>
      </p:sp>
      <p:sp>
        <p:nvSpPr>
          <p:cNvPr id="14" name="CuadroTexto 8">
            <a:extLst>
              <a:ext uri="{FF2B5EF4-FFF2-40B4-BE49-F238E27FC236}">
                <a16:creationId xmlns:a16="http://schemas.microsoft.com/office/drawing/2014/main" xmlns=""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smtClean="0">
                <a:solidFill>
                  <a:schemeClr val="tx2">
                    <a:lumMod val="75000"/>
                    <a:alpha val="28000"/>
                  </a:schemeClr>
                </a:solidFill>
                <a:latin typeface="Calibri" panose="020F0502020204030204" pitchFamily="34" charset="0"/>
                <a:cs typeface="Calibri" panose="020F0502020204030204" pitchFamily="34" charset="0"/>
              </a:rPr>
              <a:t>EXPORTADOS</a:t>
            </a:r>
            <a:endParaRPr lang="es-VE" sz="6000" dirty="0">
              <a:solidFill>
                <a:schemeClr val="tx2">
                  <a:lumMod val="75000"/>
                  <a:alpha val="28000"/>
                </a:schemeClr>
              </a:solidFill>
              <a:latin typeface="Calibri" panose="020F0502020204030204" pitchFamily="34" charset="0"/>
              <a:cs typeface="Calibri" panose="020F0502020204030204" pitchFamily="34" charset="0"/>
            </a:endParaRPr>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695325" y="3851750"/>
            <a:ext cx="6505575" cy="2730025"/>
          </a:xfrm>
          <a:prstGeom prst="rect">
            <a:avLst/>
          </a:prstGeom>
          <a:noFill/>
          <a:ln>
            <a:noFill/>
          </a:ln>
        </p:spPr>
      </p:pic>
    </p:spTree>
    <p:extLst>
      <p:ext uri="{BB962C8B-B14F-4D97-AF65-F5344CB8AC3E}">
        <p14:creationId xmlns:p14="http://schemas.microsoft.com/office/powerpoint/2010/main" val="4207344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468842" y="1514166"/>
            <a:ext cx="4728142"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13|PRINCIPALES      </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1119302" y="1923127"/>
            <a:ext cx="4728142" cy="646331"/>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AEROPUERTOS </a:t>
            </a:r>
            <a:endParaRPr lang="es-VE" b="1" spc="1000" dirty="0" smtClean="0">
              <a:solidFill>
                <a:schemeClr val="accent1">
                  <a:lumMod val="75000"/>
                </a:schemeClr>
              </a:solidFill>
              <a:latin typeface="Calibri Light" panose="020F0302020204030204" pitchFamily="34" charset="0"/>
              <a:cs typeface="Calibri Light" panose="020F0302020204030204" pitchFamily="34" charset="0"/>
            </a:endParaRPr>
          </a:p>
          <a:p>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EN CHINA</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14" name="Rectángulo 13">
            <a:extLst>
              <a:ext uri="{FF2B5EF4-FFF2-40B4-BE49-F238E27FC236}">
                <a16:creationId xmlns="" xmlns:a16="http://schemas.microsoft.com/office/drawing/2014/main" id="{CE7E4CFF-9B9F-9E45-BCBB-512FE9100948}"/>
              </a:ext>
            </a:extLst>
          </p:cNvPr>
          <p:cNvSpPr/>
          <p:nvPr/>
        </p:nvSpPr>
        <p:spPr>
          <a:xfrm>
            <a:off x="2886473" y="2532496"/>
            <a:ext cx="4123927" cy="6494085"/>
          </a:xfrm>
          <a:prstGeom prst="rect">
            <a:avLst/>
          </a:prstGeom>
        </p:spPr>
        <p:txBody>
          <a:bodyPr wrap="square">
            <a:spAutoFit/>
          </a:bodyPr>
          <a:lstStyle/>
          <a:p>
            <a:pPr lvl="0" algn="just" fontAlgn="base"/>
            <a:endParaRPr lang="es-VE" sz="1100" dirty="0" smtClean="0">
              <a:latin typeface="Arial" panose="020B0604020202020204" pitchFamily="34" charset="0"/>
              <a:cs typeface="Arial" panose="020B0604020202020204" pitchFamily="34" charset="0"/>
            </a:endParaRPr>
          </a:p>
          <a:p>
            <a:pPr algn="just" fontAlgn="base"/>
            <a:endParaRPr lang="es-ES" sz="1100" dirty="0">
              <a:latin typeface="Arial" panose="020B0604020202020204" pitchFamily="34" charset="0"/>
              <a:cs typeface="Arial" panose="020B0604020202020204" pitchFamily="34" charset="0"/>
            </a:endParaRPr>
          </a:p>
          <a:p>
            <a:pPr lvl="0" algn="just"/>
            <a:r>
              <a:rPr lang="es-VE" sz="1400" b="1" dirty="0">
                <a:solidFill>
                  <a:schemeClr val="accent1">
                    <a:lumMod val="50000"/>
                  </a:schemeClr>
                </a:solidFill>
                <a:latin typeface="Arial" panose="020B0604020202020204" pitchFamily="34" charset="0"/>
                <a:cs typeface="Arial" panose="020B0604020202020204" pitchFamily="34" charset="0"/>
              </a:rPr>
              <a:t>AEROPUERTO DE BEIJING (PEK): </a:t>
            </a:r>
            <a:endParaRPr lang="es-VE" sz="1400" b="1" dirty="0" smtClean="0">
              <a:solidFill>
                <a:schemeClr val="accent1">
                  <a:lumMod val="50000"/>
                </a:schemeClr>
              </a:solidFill>
              <a:latin typeface="Arial" panose="020B0604020202020204" pitchFamily="34" charset="0"/>
              <a:cs typeface="Arial" panose="020B0604020202020204" pitchFamily="34" charset="0"/>
            </a:endParaRPr>
          </a:p>
          <a:p>
            <a:pPr lvl="0" algn="just"/>
            <a:endParaRPr lang="es-VE" sz="1100" b="1" dirty="0" smtClean="0">
              <a:latin typeface="Arial" panose="020B0604020202020204" pitchFamily="34" charset="0"/>
              <a:cs typeface="Arial" panose="020B0604020202020204" pitchFamily="34" charset="0"/>
            </a:endParaRPr>
          </a:p>
          <a:p>
            <a:pPr lvl="0" algn="just"/>
            <a:r>
              <a:rPr lang="es-VE" sz="1100" dirty="0" smtClean="0">
                <a:latin typeface="Arial" panose="020B0604020202020204" pitchFamily="34" charset="0"/>
                <a:cs typeface="Arial" panose="020B0604020202020204" pitchFamily="34" charset="0"/>
              </a:rPr>
              <a:t>Este </a:t>
            </a:r>
            <a:r>
              <a:rPr lang="es-VE" sz="1100" dirty="0">
                <a:latin typeface="Arial" panose="020B0604020202020204" pitchFamily="34" charset="0"/>
                <a:cs typeface="Arial" panose="020B0604020202020204" pitchFamily="34" charset="0"/>
              </a:rPr>
              <a:t>aeropuerto internacional ubicado en la capital de Pekín, fue inaugurado el 2 de marzo 1958, siendo uno de los terminales aéreos más transitados del país. Asimismo, se destaca internacionalmente por ser el segundo aeropuerto con más operaciones con vuelos domésticos y numerosos destinos internacionales. Actualmente posee 3 terminales, los cuales son: Terminal 1 – vuelos domésticos, Terminal 2 - vuelvo doméstico e </a:t>
            </a:r>
            <a:r>
              <a:rPr lang="es-VE" sz="1100" dirty="0" smtClean="0">
                <a:latin typeface="Arial" panose="020B0604020202020204" pitchFamily="34" charset="0"/>
                <a:cs typeface="Arial" panose="020B0604020202020204" pitchFamily="34" charset="0"/>
              </a:rPr>
              <a:t>internacional </a:t>
            </a:r>
            <a:r>
              <a:rPr lang="es-VE" sz="1100" dirty="0">
                <a:latin typeface="Arial" panose="020B0604020202020204" pitchFamily="34" charset="0"/>
                <a:cs typeface="Arial" panose="020B0604020202020204" pitchFamily="34" charset="0"/>
              </a:rPr>
              <a:t>y  Terminal 3 – Vuelos Internacionales. Posee un tráfico anual de pasajeros aproximado de 32.6 millones</a:t>
            </a:r>
            <a:r>
              <a:rPr lang="es-VE" sz="1100" dirty="0" smtClean="0">
                <a:latin typeface="Arial" panose="020B0604020202020204" pitchFamily="34" charset="0"/>
                <a:cs typeface="Arial" panose="020B0604020202020204" pitchFamily="34" charset="0"/>
              </a:rPr>
              <a:t>.</a:t>
            </a:r>
          </a:p>
          <a:p>
            <a:pPr lvl="0" algn="just"/>
            <a:endParaRPr lang="es-VE" sz="1100" dirty="0" smtClean="0">
              <a:latin typeface="Arial" panose="020B0604020202020204" pitchFamily="34" charset="0"/>
              <a:cs typeface="Arial" panose="020B0604020202020204" pitchFamily="34" charset="0"/>
            </a:endParaRPr>
          </a:p>
          <a:p>
            <a:pPr lvl="0" algn="just"/>
            <a:endParaRPr lang="es-ES" sz="1100" dirty="0">
              <a:latin typeface="Arial" panose="020B0604020202020204" pitchFamily="34" charset="0"/>
              <a:cs typeface="Arial" panose="020B0604020202020204" pitchFamily="34" charset="0"/>
            </a:endParaRPr>
          </a:p>
          <a:p>
            <a:pPr lvl="0" algn="just"/>
            <a:r>
              <a:rPr lang="es-VE" sz="1400" b="1" dirty="0">
                <a:solidFill>
                  <a:schemeClr val="accent1">
                    <a:lumMod val="50000"/>
                  </a:schemeClr>
                </a:solidFill>
                <a:latin typeface="Arial" panose="020B0604020202020204" pitchFamily="34" charset="0"/>
                <a:cs typeface="Arial" panose="020B0604020202020204" pitchFamily="34" charset="0"/>
              </a:rPr>
              <a:t>AEROPUERTO DE GUANGZHOU (CAN): </a:t>
            </a:r>
            <a:endParaRPr lang="es-VE" sz="1400" b="1" dirty="0" smtClean="0">
              <a:solidFill>
                <a:schemeClr val="accent1">
                  <a:lumMod val="50000"/>
                </a:schemeClr>
              </a:solidFill>
              <a:latin typeface="Arial" panose="020B0604020202020204" pitchFamily="34" charset="0"/>
              <a:cs typeface="Arial" panose="020B0604020202020204" pitchFamily="34" charset="0"/>
            </a:endParaRPr>
          </a:p>
          <a:p>
            <a:pPr lvl="0" algn="just"/>
            <a:endParaRPr lang="es-VE" sz="1400" b="1" dirty="0">
              <a:solidFill>
                <a:schemeClr val="accent1">
                  <a:lumMod val="50000"/>
                </a:schemeClr>
              </a:solidFill>
              <a:latin typeface="Arial" panose="020B0604020202020204" pitchFamily="34" charset="0"/>
              <a:cs typeface="Arial" panose="020B0604020202020204" pitchFamily="34" charset="0"/>
            </a:endParaRPr>
          </a:p>
          <a:p>
            <a:pPr lvl="0" algn="just"/>
            <a:r>
              <a:rPr lang="es-VE" sz="1100" dirty="0" err="1" smtClean="0">
                <a:latin typeface="Arial" panose="020B0604020202020204" pitchFamily="34" charset="0"/>
                <a:cs typeface="Arial" panose="020B0604020202020204" pitchFamily="34" charset="0"/>
              </a:rPr>
              <a:t>Guangzhou</a:t>
            </a:r>
            <a:r>
              <a:rPr lang="es-VE" sz="1100" dirty="0" smtClean="0">
                <a:latin typeface="Arial" panose="020B0604020202020204" pitchFamily="34" charset="0"/>
                <a:cs typeface="Arial" panose="020B0604020202020204" pitchFamily="34" charset="0"/>
              </a:rPr>
              <a:t> </a:t>
            </a:r>
            <a:r>
              <a:rPr lang="es-VE" sz="1100" dirty="0" err="1">
                <a:latin typeface="Arial" panose="020B0604020202020204" pitchFamily="34" charset="0"/>
                <a:cs typeface="Arial" panose="020B0604020202020204" pitchFamily="34" charset="0"/>
              </a:rPr>
              <a:t>Baiyun</a:t>
            </a:r>
            <a:r>
              <a:rPr lang="es-VE" sz="1100" dirty="0">
                <a:latin typeface="Arial" panose="020B0604020202020204" pitchFamily="34" charset="0"/>
                <a:cs typeface="Arial" panose="020B0604020202020204" pitchFamily="34" charset="0"/>
              </a:rPr>
              <a:t>  fue inaugurado el 5 de agosto del año 2004, siendo el segundo aeropuerto más importante de China, dentro de sus operaciones se destacan vuelos domésticos e internacionales con destinos al Extremo Oriente, Medio Oriente, Sudeste de Asia, Europa, África y América del Norte. Para el año 2021 reflejó un tránsito de 40.3 millones de pasajeros, contando con un terminal abierto las 24 horas</a:t>
            </a:r>
            <a:r>
              <a:rPr lang="es-VE" sz="1100" dirty="0" smtClean="0">
                <a:latin typeface="Arial" panose="020B0604020202020204" pitchFamily="34" charset="0"/>
                <a:cs typeface="Arial" panose="020B0604020202020204" pitchFamily="34" charset="0"/>
              </a:rPr>
              <a:t>.</a:t>
            </a:r>
          </a:p>
          <a:p>
            <a:pPr lvl="0" algn="just"/>
            <a:endParaRPr lang="es-ES" sz="1100" dirty="0" smtClean="0">
              <a:latin typeface="Arial" panose="020B0604020202020204" pitchFamily="34" charset="0"/>
              <a:cs typeface="Arial" panose="020B0604020202020204" pitchFamily="34" charset="0"/>
            </a:endParaRPr>
          </a:p>
          <a:p>
            <a:pPr lvl="0" algn="just"/>
            <a:endParaRPr lang="es-ES" sz="1100" dirty="0">
              <a:latin typeface="Arial" panose="020B0604020202020204" pitchFamily="34" charset="0"/>
              <a:cs typeface="Arial" panose="020B0604020202020204" pitchFamily="34" charset="0"/>
            </a:endParaRPr>
          </a:p>
          <a:p>
            <a:pPr lvl="0" algn="just"/>
            <a:r>
              <a:rPr lang="es-VE" sz="1400" b="1" dirty="0">
                <a:solidFill>
                  <a:schemeClr val="accent1">
                    <a:lumMod val="50000"/>
                  </a:schemeClr>
                </a:solidFill>
                <a:latin typeface="Arial" panose="020B0604020202020204" pitchFamily="34" charset="0"/>
                <a:cs typeface="Arial" panose="020B0604020202020204" pitchFamily="34" charset="0"/>
              </a:rPr>
              <a:t>AEROPUERTO DE HONG KONG (HKG): </a:t>
            </a:r>
            <a:endParaRPr lang="es-VE" sz="1400" b="1" dirty="0" smtClean="0">
              <a:solidFill>
                <a:schemeClr val="accent1">
                  <a:lumMod val="50000"/>
                </a:schemeClr>
              </a:solidFill>
              <a:latin typeface="Arial" panose="020B0604020202020204" pitchFamily="34" charset="0"/>
              <a:cs typeface="Arial" panose="020B0604020202020204" pitchFamily="34" charset="0"/>
            </a:endParaRPr>
          </a:p>
          <a:p>
            <a:pPr lvl="0" algn="just"/>
            <a:endParaRPr lang="es-VE" sz="1100" b="1" dirty="0">
              <a:latin typeface="Arial" panose="020B0604020202020204" pitchFamily="34" charset="0"/>
              <a:cs typeface="Arial" panose="020B0604020202020204" pitchFamily="34" charset="0"/>
            </a:endParaRPr>
          </a:p>
          <a:p>
            <a:pPr lvl="0" algn="just"/>
            <a:r>
              <a:rPr lang="es-VE" sz="1100" dirty="0" smtClean="0">
                <a:latin typeface="Arial" panose="020B0604020202020204" pitchFamily="34" charset="0"/>
                <a:cs typeface="Arial" panose="020B0604020202020204" pitchFamily="34" charset="0"/>
              </a:rPr>
              <a:t>Se </a:t>
            </a:r>
            <a:r>
              <a:rPr lang="es-VE" sz="1100" dirty="0">
                <a:latin typeface="Arial" panose="020B0604020202020204" pitchFamily="34" charset="0"/>
                <a:cs typeface="Arial" panose="020B0604020202020204" pitchFamily="34" charset="0"/>
              </a:rPr>
              <a:t>conoce como Aeropuerto de </a:t>
            </a:r>
            <a:r>
              <a:rPr lang="es-VE" sz="1100" dirty="0" err="1">
                <a:latin typeface="Arial" panose="020B0604020202020204" pitchFamily="34" charset="0"/>
                <a:cs typeface="Arial" panose="020B0604020202020204" pitchFamily="34" charset="0"/>
              </a:rPr>
              <a:t>Chek</a:t>
            </a:r>
            <a:r>
              <a:rPr lang="es-VE" sz="1100" dirty="0">
                <a:latin typeface="Arial" panose="020B0604020202020204" pitchFamily="34" charset="0"/>
                <a:cs typeface="Arial" panose="020B0604020202020204" pitchFamily="34" charset="0"/>
              </a:rPr>
              <a:t> </a:t>
            </a:r>
            <a:r>
              <a:rPr lang="es-VE" sz="1100" dirty="0" err="1">
                <a:latin typeface="Arial" panose="020B0604020202020204" pitchFamily="34" charset="0"/>
                <a:cs typeface="Arial" panose="020B0604020202020204" pitchFamily="34" charset="0"/>
              </a:rPr>
              <a:t>Lap</a:t>
            </a:r>
            <a:r>
              <a:rPr lang="es-VE" sz="1100" dirty="0">
                <a:latin typeface="Arial" panose="020B0604020202020204" pitchFamily="34" charset="0"/>
                <a:cs typeface="Arial" panose="020B0604020202020204" pitchFamily="34" charset="0"/>
              </a:rPr>
              <a:t> </a:t>
            </a:r>
            <a:r>
              <a:rPr lang="es-VE" sz="1100" dirty="0" err="1">
                <a:latin typeface="Arial" panose="020B0604020202020204" pitchFamily="34" charset="0"/>
                <a:cs typeface="Arial" panose="020B0604020202020204" pitchFamily="34" charset="0"/>
              </a:rPr>
              <a:t>Kok</a:t>
            </a:r>
            <a:r>
              <a:rPr lang="es-VE" sz="1100" dirty="0">
                <a:latin typeface="Arial" panose="020B0604020202020204" pitchFamily="34" charset="0"/>
                <a:cs typeface="Arial" panose="020B0604020202020204" pitchFamily="34" charset="0"/>
              </a:rPr>
              <a:t>,  el cual fue inaugurado el 2 de julio de 1998, es uno de los más transitados del mundo, sus operaciones van a toda Asia, Europa, Medio Oriente, África y América del Norte, posee dos terminales abierto las 24 horas, contando con un tren automático gratuito que viaja  entre las terminales y la estación de </a:t>
            </a:r>
            <a:r>
              <a:rPr lang="es-VE" sz="1100" dirty="0" err="1">
                <a:latin typeface="Arial" panose="020B0604020202020204" pitchFamily="34" charset="0"/>
                <a:cs typeface="Arial" panose="020B0604020202020204" pitchFamily="34" charset="0"/>
              </a:rPr>
              <a:t>ferries</a:t>
            </a:r>
            <a:r>
              <a:rPr lang="es-VE" sz="1100" dirty="0">
                <a:latin typeface="Arial" panose="020B0604020202020204" pitchFamily="34" charset="0"/>
                <a:cs typeface="Arial" panose="020B0604020202020204" pitchFamily="34" charset="0"/>
              </a:rPr>
              <a:t> </a:t>
            </a:r>
            <a:r>
              <a:rPr lang="es-VE" sz="1100" dirty="0" err="1">
                <a:latin typeface="Arial" panose="020B0604020202020204" pitchFamily="34" charset="0"/>
                <a:cs typeface="Arial" panose="020B0604020202020204" pitchFamily="34" charset="0"/>
              </a:rPr>
              <a:t>SkyPier</a:t>
            </a:r>
            <a:r>
              <a:rPr lang="es-VE" sz="1100" dirty="0">
                <a:latin typeface="Arial" panose="020B0604020202020204" pitchFamily="34" charset="0"/>
                <a:cs typeface="Arial" panose="020B0604020202020204" pitchFamily="34" charset="0"/>
              </a:rPr>
              <a:t>. Asimismo este terminal de pasajeros tiene un tráfico aproximado anual de 71.5 millones de pasajeros.</a:t>
            </a:r>
            <a:endParaRPr lang="es-ES" sz="1100"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4" name="Imagen 3">
            <a:extLst>
              <a:ext uri="{FF2B5EF4-FFF2-40B4-BE49-F238E27FC236}">
                <a16:creationId xmlns="" xmlns:a16="http://schemas.microsoft.com/office/drawing/2014/main" id="{1C5F170D-8387-5A42-8BAD-764BD6155104}"/>
              </a:ext>
            </a:extLst>
          </p:cNvPr>
          <p:cNvPicPr>
            <a:picLocks noChangeAspect="1"/>
          </p:cNvPicPr>
          <p:nvPr/>
        </p:nvPicPr>
        <p:blipFill>
          <a:blip r:embed="rId3">
            <a:alphaModFix amt="10000"/>
          </a:blip>
          <a:stretch>
            <a:fillRect/>
          </a:stretch>
        </p:blipFill>
        <p:spPr>
          <a:xfrm>
            <a:off x="-970934" y="5850383"/>
            <a:ext cx="3596272" cy="3596272"/>
          </a:xfrm>
          <a:prstGeom prst="rect">
            <a:avLst/>
          </a:prstGeom>
        </p:spPr>
      </p:pic>
    </p:spTree>
    <p:extLst>
      <p:ext uri="{BB962C8B-B14F-4D97-AF65-F5344CB8AC3E}">
        <p14:creationId xmlns:p14="http://schemas.microsoft.com/office/powerpoint/2010/main" val="79310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487892" y="1291016"/>
            <a:ext cx="4728142"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14|PRINCIPALES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1144701" y="1699977"/>
            <a:ext cx="5646623" cy="646331"/>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PUERTOS EN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CHINA</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a:p>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14" name="Rectángulo 13">
            <a:extLst>
              <a:ext uri="{FF2B5EF4-FFF2-40B4-BE49-F238E27FC236}">
                <a16:creationId xmlns="" xmlns:a16="http://schemas.microsoft.com/office/drawing/2014/main" id="{CE7E4CFF-9B9F-9E45-BCBB-512FE9100948}"/>
              </a:ext>
            </a:extLst>
          </p:cNvPr>
          <p:cNvSpPr/>
          <p:nvPr/>
        </p:nvSpPr>
        <p:spPr>
          <a:xfrm>
            <a:off x="2886473" y="2636128"/>
            <a:ext cx="4114402" cy="5632311"/>
          </a:xfrm>
          <a:prstGeom prst="rect">
            <a:avLst/>
          </a:prstGeom>
        </p:spPr>
        <p:txBody>
          <a:bodyPr wrap="square">
            <a:spAutoFit/>
          </a:bodyPr>
          <a:lstStyle/>
          <a:p>
            <a:pPr lvl="0" algn="just"/>
            <a:endParaRPr lang="es-VE" dirty="0">
              <a:latin typeface="Arial" panose="020B0604020202020204" pitchFamily="34" charset="0"/>
              <a:cs typeface="Arial" panose="020B0604020202020204" pitchFamily="34" charset="0"/>
            </a:endParaRPr>
          </a:p>
          <a:p>
            <a:pPr lvl="0" algn="just"/>
            <a:r>
              <a:rPr lang="es-VE" sz="1100" dirty="0" smtClean="0">
                <a:latin typeface="Arial" panose="020B0604020202020204" pitchFamily="34" charset="0"/>
                <a:cs typeface="Arial" panose="020B0604020202020204" pitchFamily="34" charset="0"/>
              </a:rPr>
              <a:t> </a:t>
            </a:r>
          </a:p>
          <a:p>
            <a:pPr lvl="0" algn="just"/>
            <a:r>
              <a:rPr lang="es-VE" sz="1400" b="1" dirty="0">
                <a:solidFill>
                  <a:schemeClr val="accent1">
                    <a:lumMod val="50000"/>
                  </a:schemeClr>
                </a:solidFill>
                <a:latin typeface="Arial" panose="020B0604020202020204" pitchFamily="34" charset="0"/>
                <a:cs typeface="Arial" panose="020B0604020202020204" pitchFamily="34" charset="0"/>
              </a:rPr>
              <a:t>PUERTO DE SHANGHAI: </a:t>
            </a:r>
            <a:endParaRPr lang="es-VE" sz="1400" b="1" dirty="0" smtClean="0">
              <a:solidFill>
                <a:schemeClr val="accent1">
                  <a:lumMod val="50000"/>
                </a:schemeClr>
              </a:solidFill>
              <a:latin typeface="Arial" panose="020B0604020202020204" pitchFamily="34" charset="0"/>
              <a:cs typeface="Arial" panose="020B0604020202020204" pitchFamily="34" charset="0"/>
            </a:endParaRPr>
          </a:p>
          <a:p>
            <a:pPr lvl="0" algn="just"/>
            <a:endParaRPr lang="es-VE" sz="1100" b="1" dirty="0">
              <a:latin typeface="Arial" panose="020B0604020202020204" pitchFamily="34" charset="0"/>
              <a:cs typeface="Arial" panose="020B0604020202020204" pitchFamily="34" charset="0"/>
            </a:endParaRPr>
          </a:p>
          <a:p>
            <a:pPr lvl="0" algn="just"/>
            <a:r>
              <a:rPr lang="es-VE" sz="1100" dirty="0" smtClean="0">
                <a:latin typeface="Arial" panose="020B0604020202020204" pitchFamily="34" charset="0"/>
                <a:cs typeface="Arial" panose="020B0604020202020204" pitchFamily="34" charset="0"/>
              </a:rPr>
              <a:t>El </a:t>
            </a:r>
            <a:r>
              <a:rPr lang="es-VE" sz="1100" dirty="0">
                <a:latin typeface="Arial" panose="020B0604020202020204" pitchFamily="34" charset="0"/>
                <a:cs typeface="Arial" panose="020B0604020202020204" pitchFamily="34" charset="0"/>
              </a:rPr>
              <a:t>puerto de Shanghái es el terminal de contadores más grande del país, pero también el mayor puerto del mundo tanto por operaciones, estructura y procesos logísticos.</a:t>
            </a:r>
            <a:r>
              <a:rPr lang="es-VE" sz="1100" b="1" dirty="0">
                <a:latin typeface="Arial" panose="020B0604020202020204" pitchFamily="34" charset="0"/>
                <a:cs typeface="Arial" panose="020B0604020202020204" pitchFamily="34" charset="0"/>
              </a:rPr>
              <a:t> </a:t>
            </a:r>
            <a:r>
              <a:rPr lang="es-VE" sz="1100" dirty="0">
                <a:latin typeface="Arial" panose="020B0604020202020204" pitchFamily="34" charset="0"/>
                <a:cs typeface="Arial" panose="020B0604020202020204" pitchFamily="34" charset="0"/>
              </a:rPr>
              <a:t>La salida de este puerto al mundo parte de delta del río </a:t>
            </a:r>
            <a:r>
              <a:rPr lang="es-VE" sz="1100" dirty="0" err="1">
                <a:latin typeface="Arial" panose="020B0604020202020204" pitchFamily="34" charset="0"/>
                <a:cs typeface="Arial" panose="020B0604020202020204" pitchFamily="34" charset="0"/>
              </a:rPr>
              <a:t>Yangtze</a:t>
            </a:r>
            <a:r>
              <a:rPr lang="es-VE" sz="1100" dirty="0">
                <a:latin typeface="Arial" panose="020B0604020202020204" pitchFamily="34" charset="0"/>
                <a:cs typeface="Arial" panose="020B0604020202020204" pitchFamily="34" charset="0"/>
              </a:rPr>
              <a:t>, y posee una destacada amplitud y capacidad tecnológica para tener operaciones eficaces.</a:t>
            </a:r>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lvl="0" algn="just"/>
            <a:r>
              <a:rPr lang="es-VE" sz="1400" b="1" dirty="0">
                <a:solidFill>
                  <a:schemeClr val="accent1">
                    <a:lumMod val="50000"/>
                  </a:schemeClr>
                </a:solidFill>
                <a:latin typeface="Arial" panose="020B0604020202020204" pitchFamily="34" charset="0"/>
                <a:cs typeface="Arial" panose="020B0604020202020204" pitchFamily="34" charset="0"/>
              </a:rPr>
              <a:t>PUERTO DE SHENZHEN: </a:t>
            </a:r>
            <a:endParaRPr lang="es-VE" sz="1400" b="1" dirty="0" smtClean="0">
              <a:solidFill>
                <a:schemeClr val="accent1">
                  <a:lumMod val="50000"/>
                </a:schemeClr>
              </a:solidFill>
              <a:latin typeface="Arial" panose="020B0604020202020204" pitchFamily="34" charset="0"/>
              <a:cs typeface="Arial" panose="020B0604020202020204" pitchFamily="34" charset="0"/>
            </a:endParaRPr>
          </a:p>
          <a:p>
            <a:pPr lvl="0" algn="just"/>
            <a:endParaRPr lang="es-VE" sz="1100" b="1" dirty="0">
              <a:latin typeface="Arial" panose="020B0604020202020204" pitchFamily="34" charset="0"/>
              <a:cs typeface="Arial" panose="020B0604020202020204" pitchFamily="34" charset="0"/>
            </a:endParaRPr>
          </a:p>
          <a:p>
            <a:pPr lvl="0" algn="just"/>
            <a:r>
              <a:rPr lang="es-VE" sz="1100" dirty="0" smtClean="0">
                <a:latin typeface="Arial" panose="020B0604020202020204" pitchFamily="34" charset="0"/>
                <a:cs typeface="Arial" panose="020B0604020202020204" pitchFamily="34" charset="0"/>
              </a:rPr>
              <a:t>Se </a:t>
            </a:r>
            <a:r>
              <a:rPr lang="es-VE" sz="1100" dirty="0">
                <a:latin typeface="Arial" panose="020B0604020202020204" pitchFamily="34" charset="0"/>
                <a:cs typeface="Arial" panose="020B0604020202020204" pitchFamily="34" charset="0"/>
              </a:rPr>
              <a:t>encuentra ubicado al sur del interior de país asiático, de destaca como la puerta de acceso al delta del rio perlas y a Hong Kong. Este puerto cuenta con una extensión aproximada de 260 kilómetros de costa y recibe un aproximado de 560 busques al mes, cubriendo aproximadamente 130 rutas internacionales de contenedores</a:t>
            </a:r>
            <a:r>
              <a:rPr lang="es-VE" sz="1100" dirty="0" smtClean="0">
                <a:latin typeface="Arial" panose="020B0604020202020204" pitchFamily="34" charset="0"/>
                <a:cs typeface="Arial" panose="020B0604020202020204" pitchFamily="34" charset="0"/>
              </a:rPr>
              <a:t>.</a:t>
            </a:r>
          </a:p>
          <a:p>
            <a:pPr lvl="0" algn="just"/>
            <a:endParaRPr lang="es-VE" sz="1100" dirty="0">
              <a:latin typeface="Arial" panose="020B0604020202020204" pitchFamily="34" charset="0"/>
              <a:cs typeface="Arial" panose="020B0604020202020204" pitchFamily="34" charset="0"/>
            </a:endParaRPr>
          </a:p>
          <a:p>
            <a:pPr lvl="0" algn="just"/>
            <a:endParaRPr lang="es-ES" sz="1400" dirty="0">
              <a:solidFill>
                <a:schemeClr val="accent1">
                  <a:lumMod val="50000"/>
                </a:schemeClr>
              </a:solidFill>
              <a:latin typeface="Arial" panose="020B0604020202020204" pitchFamily="34" charset="0"/>
              <a:cs typeface="Arial" panose="020B0604020202020204" pitchFamily="34" charset="0"/>
            </a:endParaRPr>
          </a:p>
          <a:p>
            <a:pPr lvl="0" algn="just"/>
            <a:r>
              <a:rPr lang="es-VE" sz="1400" b="1" dirty="0">
                <a:solidFill>
                  <a:schemeClr val="accent1">
                    <a:lumMod val="50000"/>
                  </a:schemeClr>
                </a:solidFill>
                <a:latin typeface="Arial" panose="020B0604020202020204" pitchFamily="34" charset="0"/>
                <a:cs typeface="Arial" panose="020B0604020202020204" pitchFamily="34" charset="0"/>
              </a:rPr>
              <a:t>PUERTO DE NINGBO-ZHOUSHAN: </a:t>
            </a:r>
            <a:endParaRPr lang="es-VE" sz="1400" b="1" dirty="0" smtClean="0">
              <a:solidFill>
                <a:schemeClr val="accent1">
                  <a:lumMod val="50000"/>
                </a:schemeClr>
              </a:solidFill>
              <a:latin typeface="Arial" panose="020B0604020202020204" pitchFamily="34" charset="0"/>
              <a:cs typeface="Arial" panose="020B0604020202020204" pitchFamily="34" charset="0"/>
            </a:endParaRPr>
          </a:p>
          <a:p>
            <a:pPr lvl="0" algn="just"/>
            <a:endParaRPr lang="es-VE" sz="1100" b="1" dirty="0">
              <a:latin typeface="Arial" panose="020B0604020202020204" pitchFamily="34" charset="0"/>
              <a:cs typeface="Arial" panose="020B0604020202020204" pitchFamily="34" charset="0"/>
            </a:endParaRPr>
          </a:p>
          <a:p>
            <a:pPr lvl="0" algn="just"/>
            <a:r>
              <a:rPr lang="es-VE" sz="1100" dirty="0" smtClean="0">
                <a:latin typeface="Arial" panose="020B0604020202020204" pitchFamily="34" charset="0"/>
                <a:cs typeface="Arial" panose="020B0604020202020204" pitchFamily="34" charset="0"/>
              </a:rPr>
              <a:t>Localizado </a:t>
            </a:r>
            <a:r>
              <a:rPr lang="es-VE" sz="1100" dirty="0">
                <a:latin typeface="Arial" panose="020B0604020202020204" pitchFamily="34" charset="0"/>
                <a:cs typeface="Arial" panose="020B0604020202020204" pitchFamily="34" charset="0"/>
              </a:rPr>
              <a:t>en la provincia china de Zhejiang, al igual que Shanghái, ha logrado grandes avances, locales y globales. Ofrece servicios intermodales regulares al interior del país, y actualmente opera con nuevos servicios, con sus líneas de transporte marítimo-ferroviario combinado, ofreciendo 11 servicios de tren a 36 ciudades en China y alcanzando ciudades más lejanas en país del centro y el Norte de Asia, e incluso Europa Oriental.</a:t>
            </a:r>
            <a:endParaRPr lang="es-ES" sz="1100"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3" name="Imagen 2">
            <a:extLst>
              <a:ext uri="{FF2B5EF4-FFF2-40B4-BE49-F238E27FC236}">
                <a16:creationId xmlns="" xmlns:a16="http://schemas.microsoft.com/office/drawing/2014/main" id="{DE6B8DB3-CE2B-3249-B807-1E3F80AF5383}"/>
              </a:ext>
            </a:extLst>
          </p:cNvPr>
          <p:cNvPicPr>
            <a:picLocks noChangeAspect="1"/>
          </p:cNvPicPr>
          <p:nvPr/>
        </p:nvPicPr>
        <p:blipFill>
          <a:blip r:embed="rId3">
            <a:alphaModFix amt="10000"/>
          </a:blip>
          <a:stretch>
            <a:fillRect/>
          </a:stretch>
        </p:blipFill>
        <p:spPr>
          <a:xfrm>
            <a:off x="-989013" y="4681205"/>
            <a:ext cx="4876800" cy="4876800"/>
          </a:xfrm>
          <a:prstGeom prst="rect">
            <a:avLst/>
          </a:prstGeom>
        </p:spPr>
      </p:pic>
    </p:spTree>
    <p:extLst>
      <p:ext uri="{BB962C8B-B14F-4D97-AF65-F5344CB8AC3E}">
        <p14:creationId xmlns:p14="http://schemas.microsoft.com/office/powerpoint/2010/main" val="27715905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516467" y="1874541"/>
            <a:ext cx="4728142" cy="523220"/>
          </a:xfrm>
          <a:prstGeom prst="rect">
            <a:avLst/>
          </a:prstGeom>
          <a:noFill/>
        </p:spPr>
        <p:txBody>
          <a:bodyPr wrap="square" rtlCol="0">
            <a:spAutoFit/>
          </a:bodyPr>
          <a:lstStyle/>
          <a:p>
            <a:r>
              <a:rPr lang="es-VE" sz="2800" b="1" spc="1000" dirty="0" smtClean="0">
                <a:solidFill>
                  <a:schemeClr val="accent1">
                    <a:lumMod val="75000"/>
                  </a:schemeClr>
                </a:solidFill>
                <a:latin typeface="Calibri" panose="020F0502020204030204" pitchFamily="34" charset="0"/>
                <a:cs typeface="Calibri" panose="020F0502020204030204" pitchFamily="34" charset="0"/>
              </a:rPr>
              <a:t>15|RELACIONES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1144701" y="2283502"/>
            <a:ext cx="5760923" cy="646331"/>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BILATERALES</a:t>
            </a:r>
          </a:p>
          <a:p>
            <a:r>
              <a:rPr lang="es-VE" b="1" spc="1000" dirty="0">
                <a:solidFill>
                  <a:schemeClr val="accent1">
                    <a:lumMod val="75000"/>
                  </a:schemeClr>
                </a:solidFill>
                <a:latin typeface="Calibri Light" panose="020F0302020204030204" pitchFamily="34" charset="0"/>
                <a:cs typeface="Calibri Light" panose="020F0302020204030204" pitchFamily="34" charset="0"/>
              </a:rPr>
              <a:t>VENEZUELA -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CHINA</a:t>
            </a:r>
            <a:endParaRPr lang="es-VE" b="1" spc="1000" dirty="0">
              <a:solidFill>
                <a:schemeClr val="accent1">
                  <a:lumMod val="75000"/>
                </a:schemeClr>
              </a:solidFill>
              <a:latin typeface="Calibri Light" panose="020F0302020204030204" pitchFamily="34" charset="0"/>
              <a:cs typeface="Calibri Light" panose="020F0302020204030204" pitchFamily="34" charset="0"/>
            </a:endParaRPr>
          </a:p>
        </p:txBody>
      </p:sp>
      <p:sp>
        <p:nvSpPr>
          <p:cNvPr id="14" name="Rectángulo 13">
            <a:extLst>
              <a:ext uri="{FF2B5EF4-FFF2-40B4-BE49-F238E27FC236}">
                <a16:creationId xmlns="" xmlns:a16="http://schemas.microsoft.com/office/drawing/2014/main" id="{CE7E4CFF-9B9F-9E45-BCBB-512FE9100948}"/>
              </a:ext>
            </a:extLst>
          </p:cNvPr>
          <p:cNvSpPr/>
          <p:nvPr/>
        </p:nvSpPr>
        <p:spPr>
          <a:xfrm>
            <a:off x="2880538" y="3358156"/>
            <a:ext cx="4104877" cy="5339923"/>
          </a:xfrm>
          <a:prstGeom prst="rect">
            <a:avLst/>
          </a:prstGeom>
        </p:spPr>
        <p:txBody>
          <a:bodyPr wrap="square">
            <a:spAutoFit/>
          </a:bodyPr>
          <a:lstStyle/>
          <a:p>
            <a:pPr algn="just"/>
            <a:r>
              <a:rPr lang="es-VE" sz="1100" dirty="0">
                <a:latin typeface="Arial" panose="020B0604020202020204" pitchFamily="34" charset="0"/>
                <a:cs typeface="Arial" panose="020B0604020202020204" pitchFamily="34" charset="0"/>
              </a:rPr>
              <a:t>Los lazos diplomáticos entre Venezuela y China se establecieron un 28 de junio del año 1974. A lo largo del tiempo, las relaciones han obtenido un buen desenvolvimiento en múltiples áreas gracias a los esfuerzos mancomunados de los Gobiernos y las personalidades de diversos sectores sociales de las dos naciones. Sobre todo en la última década, las relaciones sino-venezolanas han sido definidas y consolidadas en el marco de una Asociación Estratégica por el Desarrollo Conjunto, lo que ha permitido un conocimiento mutuo y una cooperación bilateral en mayor dimensión y profundidad</a:t>
            </a:r>
            <a:r>
              <a:rPr lang="es-VE" sz="1100" dirty="0" smtClean="0">
                <a:latin typeface="Arial" panose="020B0604020202020204" pitchFamily="34" charset="0"/>
                <a:cs typeface="Arial" panose="020B0604020202020204" pitchFamily="34" charset="0"/>
              </a:rPr>
              <a:t>.</a:t>
            </a:r>
          </a:p>
          <a:p>
            <a:pPr algn="just"/>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En esa misma dirección, se creó la Comisión Mixta de Alto Nivel entre ambos Gobiernos, mecanismo de máxima autoridad en la planificación y ejecución de la cooperación y se han firmado decenas de acuerdos y numerosos proyectos. Consecuentemente, se han intensificado los intercambios de carácter cultural, educativo, y científico – tecnológico, como decenas de jóvenes venezolanos que han sido becarios en las universidades chinas</a:t>
            </a:r>
            <a:r>
              <a:rPr lang="es-VE" sz="1100" dirty="0" smtClean="0">
                <a:latin typeface="Arial" panose="020B0604020202020204" pitchFamily="34" charset="0"/>
                <a:cs typeface="Arial" panose="020B0604020202020204" pitchFamily="34" charset="0"/>
              </a:rPr>
              <a:t>.</a:t>
            </a:r>
          </a:p>
          <a:p>
            <a:pPr algn="just"/>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Finalmente, vale la pena destacar el notable incremento en el comercio bilateral, cuyo volumen anual ascendió de los 1,4 millones de dólares americanos en el año 1974 a los 4.192.657 miles de dólares del 2023. En ese sentido, la cooperación económica y tecnológica bilateral viene cobrando mayor ímpetu, principalmente en las áreas energética y minera, agrícola, infraestructura, alta tecnología, entre otros. Venezuela, se ubica entre los primeros países destino de las inversiones chinas en Latinoamérica y el Caribe, y ha recibido un aproximado de 2 mil millones de dólares.</a:t>
            </a:r>
            <a:endParaRPr lang="es-ES" sz="1100" dirty="0">
              <a:latin typeface="Arial" panose="020B0604020202020204" pitchFamily="34" charset="0"/>
              <a:cs typeface="Arial" panose="020B0604020202020204" pitchFamily="34" charset="0"/>
            </a:endParaRPr>
          </a:p>
        </p:txBody>
      </p:sp>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3">
            <a:alphaModFix amt="80000"/>
          </a:blip>
          <a:stretch>
            <a:fillRect/>
          </a:stretch>
        </p:blipFill>
        <p:spPr>
          <a:xfrm>
            <a:off x="5857874" y="281770"/>
            <a:ext cx="1622426" cy="319308"/>
          </a:xfrm>
          <a:prstGeom prst="rect">
            <a:avLst/>
          </a:prstGeom>
          <a:noFill/>
        </p:spPr>
      </p:pic>
      <p:pic>
        <p:nvPicPr>
          <p:cNvPr id="4" name="Imagen 3">
            <a:extLst>
              <a:ext uri="{FF2B5EF4-FFF2-40B4-BE49-F238E27FC236}">
                <a16:creationId xmlns="" xmlns:a16="http://schemas.microsoft.com/office/drawing/2014/main" id="{694BAE36-6585-4642-85D7-F2954AAFED4B}"/>
              </a:ext>
            </a:extLst>
          </p:cNvPr>
          <p:cNvPicPr>
            <a:picLocks noChangeAspect="1"/>
          </p:cNvPicPr>
          <p:nvPr/>
        </p:nvPicPr>
        <p:blipFill>
          <a:blip r:embed="rId4">
            <a:alphaModFix amt="10000"/>
          </a:blip>
          <a:stretch>
            <a:fillRect/>
          </a:stretch>
        </p:blipFill>
        <p:spPr>
          <a:xfrm>
            <a:off x="-587960" y="5451878"/>
            <a:ext cx="4876800" cy="4876800"/>
          </a:xfrm>
          <a:prstGeom prst="rect">
            <a:avLst/>
          </a:prstGeom>
        </p:spPr>
      </p:pic>
    </p:spTree>
    <p:extLst>
      <p:ext uri="{BB962C8B-B14F-4D97-AF65-F5344CB8AC3E}">
        <p14:creationId xmlns:p14="http://schemas.microsoft.com/office/powerpoint/2010/main" val="3677950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3974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230717" y="1379241"/>
            <a:ext cx="4728142"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1|INFORMACIÓN</a:t>
            </a: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827202" y="1788202"/>
            <a:ext cx="4728142"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GENERAL</a:t>
            </a:r>
          </a:p>
        </p:txBody>
      </p:sp>
      <p:sp>
        <p:nvSpPr>
          <p:cNvPr id="14" name="Rectángulo 13">
            <a:extLst>
              <a:ext uri="{FF2B5EF4-FFF2-40B4-BE49-F238E27FC236}">
                <a16:creationId xmlns="" xmlns:a16="http://schemas.microsoft.com/office/drawing/2014/main" id="{CE7E4CFF-9B9F-9E45-BCBB-512FE9100948}"/>
              </a:ext>
            </a:extLst>
          </p:cNvPr>
          <p:cNvSpPr/>
          <p:nvPr/>
        </p:nvSpPr>
        <p:spPr>
          <a:xfrm>
            <a:off x="2886473" y="2710025"/>
            <a:ext cx="4314427" cy="6263253"/>
          </a:xfrm>
          <a:prstGeom prst="rect">
            <a:avLst/>
          </a:prstGeom>
        </p:spPr>
        <p:txBody>
          <a:bodyPr wrap="square">
            <a:spAutoFit/>
          </a:bodyPr>
          <a:lstStyle/>
          <a:p>
            <a:pPr algn="just"/>
            <a:r>
              <a:rPr lang="es-VE" sz="1100" dirty="0">
                <a:latin typeface="Arial" panose="020B0604020202020204" pitchFamily="34" charset="0"/>
                <a:cs typeface="Arial" panose="020B0604020202020204" pitchFamily="34" charset="0"/>
              </a:rPr>
              <a:t>La República </a:t>
            </a:r>
            <a:r>
              <a:rPr lang="es-VE" sz="1100" dirty="0" smtClean="0">
                <a:latin typeface="Arial" panose="020B0604020202020204" pitchFamily="34" charset="0"/>
                <a:cs typeface="Arial" panose="020B0604020202020204" pitchFamily="34" charset="0"/>
              </a:rPr>
              <a:t>Popular </a:t>
            </a:r>
            <a:r>
              <a:rPr lang="es-VE" sz="1100" dirty="0">
                <a:latin typeface="Arial" panose="020B0604020202020204" pitchFamily="34" charset="0"/>
                <a:cs typeface="Arial" panose="020B0604020202020204" pitchFamily="34" charset="0"/>
              </a:rPr>
              <a:t>China se encuentra en el este del continente asiático y en la orilla occidental del Océano Pacífico, por el Este limita con Corea; por el Norte con Mongolia; por el Nordeste con Rusia; por el Noroeste con Kazakstán, Kirguizistán y </a:t>
            </a:r>
            <a:r>
              <a:rPr lang="es-VE" sz="1100" dirty="0" err="1">
                <a:latin typeface="Arial" panose="020B0604020202020204" pitchFamily="34" charset="0"/>
                <a:cs typeface="Arial" panose="020B0604020202020204" pitchFamily="34" charset="0"/>
              </a:rPr>
              <a:t>Tadjikistán</a:t>
            </a:r>
            <a:r>
              <a:rPr lang="es-VE" sz="1100" dirty="0">
                <a:latin typeface="Arial" panose="020B0604020202020204" pitchFamily="34" charset="0"/>
                <a:cs typeface="Arial" panose="020B0604020202020204" pitchFamily="34" charset="0"/>
              </a:rPr>
              <a:t>; por el Oeste y Sudoeste con Afganistán, Pakistán, India, Nepal, Bután; por el Sur con Myanmar, Laos y Vietnam. Por el Este y el Sudeste se visualiza a través del mar a la República de Corea, Japón, Filipinas, Brunei, Malaysia e Indonesia.</a:t>
            </a:r>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Capital: </a:t>
            </a:r>
            <a:endParaRPr lang="es-VE" sz="1100" b="1"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Pekín.</a:t>
            </a:r>
          </a:p>
          <a:p>
            <a:pPr lvl="0" algn="just"/>
            <a:endParaRPr lang="es-ES" sz="1100"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Jefe de Estado: </a:t>
            </a:r>
            <a:endParaRPr lang="es-VE" sz="1100" b="1"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Xi </a:t>
            </a:r>
            <a:r>
              <a:rPr lang="es-VE" sz="1400" b="1" dirty="0" err="1">
                <a:solidFill>
                  <a:schemeClr val="accent1">
                    <a:lumMod val="50000"/>
                  </a:schemeClr>
                </a:solidFill>
                <a:latin typeface="Arial" panose="020B0604020202020204" pitchFamily="34" charset="0"/>
                <a:cs typeface="Arial" panose="020B0604020202020204" pitchFamily="34" charset="0"/>
              </a:rPr>
              <a:t>Jinping</a:t>
            </a:r>
            <a:r>
              <a:rPr lang="es-VE" sz="1400" b="1" dirty="0" smtClean="0">
                <a:solidFill>
                  <a:schemeClr val="accent1">
                    <a:lumMod val="50000"/>
                  </a:schemeClr>
                </a:solidFill>
                <a:latin typeface="Arial" panose="020B0604020202020204" pitchFamily="34" charset="0"/>
                <a:cs typeface="Arial" panose="020B0604020202020204" pitchFamily="34" charset="0"/>
              </a:rPr>
              <a:t>.</a:t>
            </a:r>
          </a:p>
          <a:p>
            <a:pPr lvl="0" algn="just"/>
            <a:endParaRPr lang="es-ES" sz="1100"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Idioma Oficial: </a:t>
            </a:r>
            <a:endParaRPr lang="es-VE" sz="1100" b="1"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Chino </a:t>
            </a:r>
            <a:r>
              <a:rPr lang="es-VE" sz="1400" b="1" dirty="0">
                <a:solidFill>
                  <a:schemeClr val="accent1">
                    <a:lumMod val="50000"/>
                  </a:schemeClr>
                </a:solidFill>
                <a:latin typeface="Arial" panose="020B0604020202020204" pitchFamily="34" charset="0"/>
                <a:cs typeface="Arial" panose="020B0604020202020204" pitchFamily="34" charset="0"/>
              </a:rPr>
              <a:t>Mandarín</a:t>
            </a:r>
            <a:r>
              <a:rPr lang="es-VE" sz="1400" b="1" dirty="0" smtClean="0">
                <a:solidFill>
                  <a:schemeClr val="accent1">
                    <a:lumMod val="50000"/>
                  </a:schemeClr>
                </a:solidFill>
                <a:latin typeface="Arial" panose="020B0604020202020204" pitchFamily="34" charset="0"/>
                <a:cs typeface="Arial" panose="020B0604020202020204" pitchFamily="34" charset="0"/>
              </a:rPr>
              <a:t>.</a:t>
            </a:r>
          </a:p>
          <a:p>
            <a:pPr lvl="0" algn="just"/>
            <a:endParaRPr lang="es-ES" sz="1400" b="1" dirty="0">
              <a:solidFill>
                <a:schemeClr val="accent1">
                  <a:lumMod val="50000"/>
                </a:schemeClr>
              </a:solidFill>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Moneda Oficial: </a:t>
            </a:r>
            <a:endParaRPr lang="es-VE" sz="1100" b="1" dirty="0" smtClean="0">
              <a:latin typeface="Arial" panose="020B0604020202020204" pitchFamily="34" charset="0"/>
              <a:cs typeface="Arial" panose="020B0604020202020204" pitchFamily="34" charset="0"/>
            </a:endParaRPr>
          </a:p>
          <a:p>
            <a:pPr lvl="0" algn="just"/>
            <a:r>
              <a:rPr lang="es-VE" sz="1200" b="1" dirty="0" smtClean="0">
                <a:solidFill>
                  <a:schemeClr val="accent1">
                    <a:lumMod val="50000"/>
                  </a:schemeClr>
                </a:solidFill>
                <a:latin typeface="Arial" panose="020B0604020202020204" pitchFamily="34" charset="0"/>
                <a:cs typeface="Arial" panose="020B0604020202020204" pitchFamily="34" charset="0"/>
              </a:rPr>
              <a:t>Yuan </a:t>
            </a:r>
            <a:r>
              <a:rPr lang="es-VE" sz="1200" b="1" dirty="0" err="1">
                <a:solidFill>
                  <a:schemeClr val="accent1">
                    <a:lumMod val="50000"/>
                  </a:schemeClr>
                </a:solidFill>
                <a:latin typeface="Arial" panose="020B0604020202020204" pitchFamily="34" charset="0"/>
                <a:cs typeface="Arial" panose="020B0604020202020204" pitchFamily="34" charset="0"/>
              </a:rPr>
              <a:t>Renminbi</a:t>
            </a:r>
            <a:r>
              <a:rPr lang="es-VE" sz="1200" b="1" dirty="0">
                <a:solidFill>
                  <a:schemeClr val="accent1">
                    <a:lumMod val="50000"/>
                  </a:schemeClr>
                </a:solidFill>
                <a:latin typeface="Arial" panose="020B0604020202020204" pitchFamily="34" charset="0"/>
                <a:cs typeface="Arial" panose="020B0604020202020204" pitchFamily="34" charset="0"/>
              </a:rPr>
              <a:t>. Tipo de cambio (aproximado): 1 euro = 7,85 Yuan </a:t>
            </a:r>
            <a:r>
              <a:rPr lang="es-VE" sz="1200" b="1" dirty="0" err="1">
                <a:solidFill>
                  <a:schemeClr val="accent1">
                    <a:lumMod val="50000"/>
                  </a:schemeClr>
                </a:solidFill>
                <a:latin typeface="Arial" panose="020B0604020202020204" pitchFamily="34" charset="0"/>
                <a:cs typeface="Arial" panose="020B0604020202020204" pitchFamily="34" charset="0"/>
              </a:rPr>
              <a:t>renminbi</a:t>
            </a:r>
            <a:r>
              <a:rPr lang="es-VE" sz="1200" b="1" dirty="0">
                <a:solidFill>
                  <a:schemeClr val="accent1">
                    <a:lumMod val="50000"/>
                  </a:schemeClr>
                </a:solidFill>
                <a:latin typeface="Arial" panose="020B0604020202020204" pitchFamily="34" charset="0"/>
                <a:cs typeface="Arial" panose="020B0604020202020204" pitchFamily="34" charset="0"/>
              </a:rPr>
              <a:t>; 1 dólar estadounidense = 7,09 Yuan </a:t>
            </a:r>
            <a:r>
              <a:rPr lang="es-VE" sz="1200" b="1" dirty="0" err="1">
                <a:solidFill>
                  <a:schemeClr val="accent1">
                    <a:lumMod val="50000"/>
                  </a:schemeClr>
                </a:solidFill>
                <a:latin typeface="Arial" panose="020B0604020202020204" pitchFamily="34" charset="0"/>
                <a:cs typeface="Arial" panose="020B0604020202020204" pitchFamily="34" charset="0"/>
              </a:rPr>
              <a:t>renminbi</a:t>
            </a:r>
            <a:r>
              <a:rPr lang="es-VE" sz="1200" b="1" dirty="0">
                <a:solidFill>
                  <a:schemeClr val="accent1">
                    <a:lumMod val="50000"/>
                  </a:schemeClr>
                </a:solidFill>
                <a:latin typeface="Arial" panose="020B0604020202020204" pitchFamily="34" charset="0"/>
                <a:cs typeface="Arial" panose="020B0604020202020204" pitchFamily="34" charset="0"/>
              </a:rPr>
              <a:t>. 29 de agosto de 2024</a:t>
            </a:r>
            <a:r>
              <a:rPr lang="es-VE" sz="1200" b="1" dirty="0" smtClean="0">
                <a:solidFill>
                  <a:schemeClr val="accent1">
                    <a:lumMod val="50000"/>
                  </a:schemeClr>
                </a:solidFill>
                <a:latin typeface="Arial" panose="020B0604020202020204" pitchFamily="34" charset="0"/>
                <a:cs typeface="Arial" panose="020B0604020202020204" pitchFamily="34" charset="0"/>
              </a:rPr>
              <a:t>.</a:t>
            </a:r>
          </a:p>
          <a:p>
            <a:pPr lvl="0" algn="just"/>
            <a:endParaRPr lang="es-ES" sz="1100"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Población:</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1,41 </a:t>
            </a:r>
            <a:r>
              <a:rPr lang="es-VE" sz="1400" b="1" dirty="0">
                <a:solidFill>
                  <a:schemeClr val="accent1">
                    <a:lumMod val="50000"/>
                  </a:schemeClr>
                </a:solidFill>
                <a:latin typeface="Arial" panose="020B0604020202020204" pitchFamily="34" charset="0"/>
                <a:cs typeface="Arial" panose="020B0604020202020204" pitchFamily="34" charset="0"/>
              </a:rPr>
              <a:t>mil millones de habitantes (Banco Mundial, 2023</a:t>
            </a:r>
            <a:r>
              <a:rPr lang="es-VE" sz="1400" b="1" dirty="0" smtClean="0">
                <a:solidFill>
                  <a:schemeClr val="accent1">
                    <a:lumMod val="50000"/>
                  </a:schemeClr>
                </a:solidFill>
                <a:latin typeface="Arial" panose="020B0604020202020204" pitchFamily="34" charset="0"/>
                <a:cs typeface="Arial" panose="020B0604020202020204" pitchFamily="34" charset="0"/>
              </a:rPr>
              <a:t>).</a:t>
            </a:r>
          </a:p>
          <a:p>
            <a:pPr lvl="0" algn="just"/>
            <a:endParaRPr lang="es-ES" sz="1100"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Religiones: </a:t>
            </a:r>
            <a:endParaRPr lang="es-VE" sz="1100" b="1"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Budismo</a:t>
            </a:r>
            <a:r>
              <a:rPr lang="es-VE" sz="1400" b="1" dirty="0">
                <a:solidFill>
                  <a:schemeClr val="accent1">
                    <a:lumMod val="50000"/>
                  </a:schemeClr>
                </a:solidFill>
                <a:latin typeface="Arial" panose="020B0604020202020204" pitchFamily="34" charset="0"/>
                <a:cs typeface="Arial" panose="020B0604020202020204" pitchFamily="34" charset="0"/>
              </a:rPr>
              <a:t>, islam, catolicismo, protestantismo y taoísmo</a:t>
            </a:r>
            <a:r>
              <a:rPr lang="es-VE" sz="1400" b="1" dirty="0" smtClean="0">
                <a:solidFill>
                  <a:schemeClr val="accent1">
                    <a:lumMod val="50000"/>
                  </a:schemeClr>
                </a:solidFill>
                <a:latin typeface="Arial" panose="020B0604020202020204" pitchFamily="34" charset="0"/>
                <a:cs typeface="Arial" panose="020B0604020202020204" pitchFamily="34" charset="0"/>
              </a:rPr>
              <a:t>.</a:t>
            </a:r>
          </a:p>
          <a:p>
            <a:pPr lvl="0" algn="just"/>
            <a:endParaRPr lang="es-ES" sz="1100" dirty="0">
              <a:latin typeface="Arial" panose="020B0604020202020204" pitchFamily="34" charset="0"/>
              <a:cs typeface="Arial" panose="020B0604020202020204" pitchFamily="34" charset="0"/>
            </a:endParaRPr>
          </a:p>
          <a:p>
            <a:pPr lvl="0" algn="just"/>
            <a:r>
              <a:rPr lang="es-VE" sz="1100" b="1" dirty="0">
                <a:latin typeface="Arial" panose="020B0604020202020204" pitchFamily="34" charset="0"/>
                <a:cs typeface="Arial" panose="020B0604020202020204" pitchFamily="34" charset="0"/>
              </a:rPr>
              <a:t>Distancia Caracas – Pekín: </a:t>
            </a:r>
            <a:endParaRPr lang="es-VE" sz="1100" b="1" dirty="0" smtClean="0">
              <a:latin typeface="Arial" panose="020B0604020202020204" pitchFamily="34" charset="0"/>
              <a:cs typeface="Arial" panose="020B0604020202020204" pitchFamily="34" charset="0"/>
            </a:endParaRPr>
          </a:p>
          <a:p>
            <a:pPr lvl="0" algn="just"/>
            <a:r>
              <a:rPr lang="es-VE" sz="1400" b="1" dirty="0" smtClean="0">
                <a:solidFill>
                  <a:schemeClr val="accent1">
                    <a:lumMod val="50000"/>
                  </a:schemeClr>
                </a:solidFill>
                <a:latin typeface="Arial" panose="020B0604020202020204" pitchFamily="34" charset="0"/>
                <a:cs typeface="Arial" panose="020B0604020202020204" pitchFamily="34" charset="0"/>
              </a:rPr>
              <a:t>14.393 </a:t>
            </a:r>
            <a:r>
              <a:rPr lang="es-VE" sz="1400" b="1" dirty="0">
                <a:solidFill>
                  <a:schemeClr val="accent1">
                    <a:lumMod val="50000"/>
                  </a:schemeClr>
                </a:solidFill>
                <a:latin typeface="Arial" panose="020B0604020202020204" pitchFamily="34" charset="0"/>
                <a:cs typeface="Arial" panose="020B0604020202020204" pitchFamily="34" charset="0"/>
              </a:rPr>
              <a:t>kilómetros (8.943,39 millas).</a:t>
            </a:r>
            <a:endParaRPr lang="es-ES" sz="1400" b="1" dirty="0">
              <a:solidFill>
                <a:schemeClr val="accent1">
                  <a:lumMod val="50000"/>
                </a:schemeClr>
              </a:solidFill>
              <a:latin typeface="Arial" panose="020B0604020202020204" pitchFamily="34" charset="0"/>
              <a:cs typeface="Arial" panose="020B0604020202020204" pitchFamily="34" charset="0"/>
            </a:endParaRPr>
          </a:p>
          <a:p>
            <a:pPr algn="just"/>
            <a:endParaRPr lang="es-ES" sz="110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 xmlns:a16="http://schemas.microsoft.com/office/drawing/2014/main" id="{9EA66CDB-8382-8441-97CB-18AC91D73207}"/>
              </a:ext>
            </a:extLst>
          </p:cNvPr>
          <p:cNvPicPr>
            <a:picLocks noChangeAspect="1"/>
          </p:cNvPicPr>
          <p:nvPr/>
        </p:nvPicPr>
        <p:blipFill>
          <a:blip r:embed="rId2">
            <a:alphaModFix amt="10000"/>
          </a:blip>
          <a:stretch>
            <a:fillRect/>
          </a:stretch>
        </p:blipFill>
        <p:spPr>
          <a:xfrm>
            <a:off x="-1136349" y="5774762"/>
            <a:ext cx="3422048" cy="3422048"/>
          </a:xfrm>
          <a:prstGeom prst="rect">
            <a:avLst/>
          </a:prstGeom>
        </p:spPr>
      </p:pic>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3">
            <a:alphaModFix amt="80000"/>
          </a:blip>
          <a:stretch>
            <a:fillRect/>
          </a:stretch>
        </p:blipFill>
        <p:spPr>
          <a:xfrm>
            <a:off x="5857874" y="281770"/>
            <a:ext cx="1622426" cy="319308"/>
          </a:xfrm>
          <a:prstGeom prst="rect">
            <a:avLst/>
          </a:prstGeom>
          <a:noFill/>
        </p:spPr>
      </p:pic>
    </p:spTree>
    <p:extLst>
      <p:ext uri="{BB962C8B-B14F-4D97-AF65-F5344CB8AC3E}">
        <p14:creationId xmlns:p14="http://schemas.microsoft.com/office/powerpoint/2010/main" val="22105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sp>
        <p:nvSpPr>
          <p:cNvPr id="14" name="Rectángulo 13">
            <a:extLst>
              <a:ext uri="{FF2B5EF4-FFF2-40B4-BE49-F238E27FC236}">
                <a16:creationId xmlns="" xmlns:a16="http://schemas.microsoft.com/office/drawing/2014/main" id="{CE7E4CFF-9B9F-9E45-BCBB-512FE9100948}"/>
              </a:ext>
            </a:extLst>
          </p:cNvPr>
          <p:cNvSpPr/>
          <p:nvPr/>
        </p:nvSpPr>
        <p:spPr>
          <a:xfrm>
            <a:off x="2886473" y="3698696"/>
            <a:ext cx="4314427" cy="2754600"/>
          </a:xfrm>
          <a:prstGeom prst="rect">
            <a:avLst/>
          </a:prstGeom>
        </p:spPr>
        <p:txBody>
          <a:bodyPr wrap="square">
            <a:spAutoFit/>
          </a:bodyPr>
          <a:lstStyle/>
          <a:p>
            <a:pPr lvl="0"/>
            <a:r>
              <a:rPr lang="es-VE" sz="1100" b="1" dirty="0">
                <a:latin typeface="Arial" panose="020B0604020202020204" pitchFamily="34" charset="0"/>
                <a:cs typeface="Arial" panose="020B0604020202020204" pitchFamily="34" charset="0"/>
              </a:rPr>
              <a:t>Producto Interno Bruto (PIB): </a:t>
            </a:r>
            <a:endParaRPr lang="es-VE" sz="1100" b="1" dirty="0" smtClean="0">
              <a:latin typeface="Arial" panose="020B0604020202020204" pitchFamily="34" charset="0"/>
              <a:cs typeface="Arial" panose="020B0604020202020204" pitchFamily="34" charset="0"/>
            </a:endParaRPr>
          </a:p>
          <a:p>
            <a:pPr lvl="0"/>
            <a:r>
              <a:rPr lang="es-VE" sz="1600" b="1" dirty="0" smtClean="0">
                <a:solidFill>
                  <a:schemeClr val="accent1">
                    <a:lumMod val="50000"/>
                  </a:schemeClr>
                </a:solidFill>
                <a:latin typeface="Arial" panose="020B0604020202020204" pitchFamily="34" charset="0"/>
                <a:cs typeface="Arial" panose="020B0604020202020204" pitchFamily="34" charset="0"/>
              </a:rPr>
              <a:t>$ </a:t>
            </a:r>
            <a:r>
              <a:rPr lang="es-VE" sz="1600" b="1" dirty="0">
                <a:solidFill>
                  <a:schemeClr val="accent1">
                    <a:lumMod val="50000"/>
                  </a:schemeClr>
                </a:solidFill>
                <a:latin typeface="Arial" panose="020B0604020202020204" pitchFamily="34" charset="0"/>
                <a:cs typeface="Arial" panose="020B0604020202020204" pitchFamily="34" charset="0"/>
              </a:rPr>
              <a:t>17,79 billones USD (Banco Mundial, 2023</a:t>
            </a:r>
            <a:r>
              <a:rPr lang="es-VE" sz="1600" b="1" dirty="0" smtClean="0">
                <a:solidFill>
                  <a:schemeClr val="accent1">
                    <a:lumMod val="50000"/>
                  </a:schemeClr>
                </a:solidFill>
                <a:latin typeface="Arial" panose="020B0604020202020204" pitchFamily="34" charset="0"/>
                <a:cs typeface="Arial" panose="020B0604020202020204" pitchFamily="34" charset="0"/>
              </a:rPr>
              <a:t>).</a:t>
            </a:r>
          </a:p>
          <a:p>
            <a:pPr lvl="0"/>
            <a:endParaRPr lang="es-ES" sz="1100" b="1"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Ingreso Per Cápita: </a:t>
            </a:r>
            <a:endParaRPr lang="es-VE" sz="1100" b="1" dirty="0" smtClean="0">
              <a:latin typeface="Arial" panose="020B0604020202020204" pitchFamily="34" charset="0"/>
              <a:cs typeface="Arial" panose="020B0604020202020204" pitchFamily="34" charset="0"/>
            </a:endParaRPr>
          </a:p>
          <a:p>
            <a:pPr lvl="0"/>
            <a:r>
              <a:rPr lang="es-VE" sz="1600" b="1" dirty="0" smtClean="0">
                <a:solidFill>
                  <a:schemeClr val="accent1">
                    <a:lumMod val="50000"/>
                  </a:schemeClr>
                </a:solidFill>
                <a:latin typeface="Arial" panose="020B0604020202020204" pitchFamily="34" charset="0"/>
                <a:cs typeface="Arial" panose="020B0604020202020204" pitchFamily="34" charset="0"/>
              </a:rPr>
              <a:t>$</a:t>
            </a:r>
            <a:r>
              <a:rPr lang="es-VE" sz="1600" b="1" dirty="0">
                <a:solidFill>
                  <a:schemeClr val="accent1">
                    <a:lumMod val="50000"/>
                  </a:schemeClr>
                </a:solidFill>
                <a:latin typeface="Arial" panose="020B0604020202020204" pitchFamily="34" charset="0"/>
                <a:cs typeface="Arial" panose="020B0604020202020204" pitchFamily="34" charset="0"/>
              </a:rPr>
              <a:t>12.614,1 USD (Banco Mundial, 2023</a:t>
            </a:r>
            <a:r>
              <a:rPr lang="es-VE" sz="1600" b="1" dirty="0" smtClean="0">
                <a:solidFill>
                  <a:schemeClr val="accent1">
                    <a:lumMod val="50000"/>
                  </a:schemeClr>
                </a:solidFill>
                <a:latin typeface="Arial" panose="020B0604020202020204" pitchFamily="34" charset="0"/>
                <a:cs typeface="Arial" panose="020B0604020202020204" pitchFamily="34" charset="0"/>
              </a:rPr>
              <a:t>).</a:t>
            </a:r>
          </a:p>
          <a:p>
            <a:pPr lvl="0"/>
            <a:endParaRPr lang="es-ES" sz="1100" b="1"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Inflación Anual: </a:t>
            </a:r>
            <a:endParaRPr lang="es-VE" sz="1100" b="1" dirty="0" smtClean="0">
              <a:latin typeface="Arial" panose="020B0604020202020204" pitchFamily="34" charset="0"/>
              <a:cs typeface="Arial" panose="020B0604020202020204" pitchFamily="34" charset="0"/>
            </a:endParaRPr>
          </a:p>
          <a:p>
            <a:pPr lvl="0"/>
            <a:r>
              <a:rPr lang="es-VE" sz="1600" b="1" dirty="0" smtClean="0">
                <a:solidFill>
                  <a:schemeClr val="accent1">
                    <a:lumMod val="50000"/>
                  </a:schemeClr>
                </a:solidFill>
                <a:latin typeface="Arial" panose="020B0604020202020204" pitchFamily="34" charset="0"/>
                <a:cs typeface="Arial" panose="020B0604020202020204" pitchFamily="34" charset="0"/>
              </a:rPr>
              <a:t>0,2</a:t>
            </a:r>
            <a:r>
              <a:rPr lang="es-VE" sz="1600" b="1" dirty="0">
                <a:solidFill>
                  <a:schemeClr val="accent1">
                    <a:lumMod val="50000"/>
                  </a:schemeClr>
                </a:solidFill>
                <a:latin typeface="Arial" panose="020B0604020202020204" pitchFamily="34" charset="0"/>
                <a:cs typeface="Arial" panose="020B0604020202020204" pitchFamily="34" charset="0"/>
              </a:rPr>
              <a:t>% (Banco Mundial, 2023</a:t>
            </a:r>
            <a:r>
              <a:rPr lang="es-VE" sz="1600" b="1" dirty="0" smtClean="0">
                <a:solidFill>
                  <a:schemeClr val="accent1">
                    <a:lumMod val="50000"/>
                  </a:schemeClr>
                </a:solidFill>
                <a:latin typeface="Arial" panose="020B0604020202020204" pitchFamily="34" charset="0"/>
                <a:cs typeface="Arial" panose="020B0604020202020204" pitchFamily="34" charset="0"/>
              </a:rPr>
              <a:t>).</a:t>
            </a:r>
          </a:p>
          <a:p>
            <a:pPr lvl="0"/>
            <a:endParaRPr lang="es-ES" sz="1100" b="1"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Proyección de crecimiento hasta 2031: </a:t>
            </a:r>
            <a:endParaRPr lang="es-VE" sz="1100" b="1" dirty="0" smtClean="0">
              <a:latin typeface="Arial" panose="020B0604020202020204" pitchFamily="34" charset="0"/>
              <a:cs typeface="Arial" panose="020B0604020202020204" pitchFamily="34" charset="0"/>
            </a:endParaRPr>
          </a:p>
          <a:p>
            <a:pPr lvl="0"/>
            <a:r>
              <a:rPr lang="es-VE" sz="1600" b="1" dirty="0" smtClean="0">
                <a:solidFill>
                  <a:schemeClr val="accent1">
                    <a:lumMod val="50000"/>
                  </a:schemeClr>
                </a:solidFill>
                <a:latin typeface="Arial" panose="020B0604020202020204" pitchFamily="34" charset="0"/>
                <a:cs typeface="Arial" panose="020B0604020202020204" pitchFamily="34" charset="0"/>
              </a:rPr>
              <a:t>5.82</a:t>
            </a:r>
            <a:r>
              <a:rPr lang="es-VE" sz="1600" b="1" dirty="0">
                <a:solidFill>
                  <a:schemeClr val="accent1">
                    <a:lumMod val="50000"/>
                  </a:schemeClr>
                </a:solidFill>
                <a:latin typeface="Arial" panose="020B0604020202020204" pitchFamily="34" charset="0"/>
                <a:cs typeface="Arial" panose="020B0604020202020204" pitchFamily="34" charset="0"/>
              </a:rPr>
              <a:t>%, Puesto 4 de 133. (Atlas of </a:t>
            </a:r>
            <a:r>
              <a:rPr lang="es-VE" sz="1600" b="1" dirty="0" err="1">
                <a:solidFill>
                  <a:schemeClr val="accent1">
                    <a:lumMod val="50000"/>
                  </a:schemeClr>
                </a:solidFill>
                <a:latin typeface="Arial" panose="020B0604020202020204" pitchFamily="34" charset="0"/>
                <a:cs typeface="Arial" panose="020B0604020202020204" pitchFamily="34" charset="0"/>
              </a:rPr>
              <a:t>Economic</a:t>
            </a:r>
            <a:r>
              <a:rPr lang="es-VE" sz="1600" b="1" dirty="0">
                <a:solidFill>
                  <a:schemeClr val="accent1">
                    <a:lumMod val="50000"/>
                  </a:schemeClr>
                </a:solidFill>
                <a:latin typeface="Arial" panose="020B0604020202020204" pitchFamily="34" charset="0"/>
                <a:cs typeface="Arial" panose="020B0604020202020204" pitchFamily="34" charset="0"/>
              </a:rPr>
              <a:t> </a:t>
            </a:r>
            <a:r>
              <a:rPr lang="es-VE" sz="1600" b="1" dirty="0" err="1">
                <a:solidFill>
                  <a:schemeClr val="accent1">
                    <a:lumMod val="50000"/>
                  </a:schemeClr>
                </a:solidFill>
                <a:latin typeface="Arial" panose="020B0604020202020204" pitchFamily="34" charset="0"/>
                <a:cs typeface="Arial" panose="020B0604020202020204" pitchFamily="34" charset="0"/>
              </a:rPr>
              <a:t>Complexity</a:t>
            </a:r>
            <a:r>
              <a:rPr lang="es-VE" sz="1600" b="1" dirty="0">
                <a:solidFill>
                  <a:schemeClr val="accent1">
                    <a:lumMod val="50000"/>
                  </a:schemeClr>
                </a:solidFill>
                <a:latin typeface="Arial" panose="020B0604020202020204" pitchFamily="34" charset="0"/>
                <a:cs typeface="Arial" panose="020B0604020202020204" pitchFamily="34" charset="0"/>
              </a:rPr>
              <a:t>, 2024).</a:t>
            </a:r>
            <a:r>
              <a:rPr lang="es-VE" sz="1100" b="1" dirty="0">
                <a:latin typeface="Arial" panose="020B0604020202020204" pitchFamily="34" charset="0"/>
                <a:cs typeface="Arial" panose="020B0604020202020204" pitchFamily="34" charset="0"/>
              </a:rPr>
              <a:t> </a:t>
            </a:r>
            <a:endParaRPr lang="es-ES" sz="1100" b="1" dirty="0">
              <a:latin typeface="Arial" panose="020B0604020202020204" pitchFamily="34" charset="0"/>
              <a:cs typeface="Arial" panose="020B0604020202020204" pitchFamily="34" charset="0"/>
            </a:endParaRPr>
          </a:p>
        </p:txBody>
      </p:sp>
      <p:pic>
        <p:nvPicPr>
          <p:cNvPr id="12" name="Imagen 11">
            <a:extLst>
              <a:ext uri="{FF2B5EF4-FFF2-40B4-BE49-F238E27FC236}">
                <a16:creationId xmlns="" xmlns:a16="http://schemas.microsoft.com/office/drawing/2014/main"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 xmlns:a16="http://schemas.microsoft.com/office/drawing/2014/main" id="{6F2077A2-CBFD-BB45-9975-C0912509C4C1}"/>
              </a:ext>
            </a:extLst>
          </p:cNvPr>
          <p:cNvSpPr txBox="1"/>
          <p:nvPr/>
        </p:nvSpPr>
        <p:spPr>
          <a:xfrm>
            <a:off x="230717" y="1861841"/>
            <a:ext cx="4728142"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2|INDICADORES</a:t>
            </a:r>
          </a:p>
        </p:txBody>
      </p:sp>
      <p:sp>
        <p:nvSpPr>
          <p:cNvPr id="15" name="CuadroTexto 14">
            <a:extLst>
              <a:ext uri="{FF2B5EF4-FFF2-40B4-BE49-F238E27FC236}">
                <a16:creationId xmlns="" xmlns:a16="http://schemas.microsoft.com/office/drawing/2014/main" id="{199D8B99-14D5-B24C-8BB8-AFAA87957DAC}"/>
              </a:ext>
            </a:extLst>
          </p:cNvPr>
          <p:cNvSpPr txBox="1"/>
          <p:nvPr/>
        </p:nvSpPr>
        <p:spPr>
          <a:xfrm>
            <a:off x="827202" y="2270802"/>
            <a:ext cx="4728142"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ECONÓMICOS</a:t>
            </a:r>
          </a:p>
        </p:txBody>
      </p:sp>
    </p:spTree>
    <p:extLst>
      <p:ext uri="{BB962C8B-B14F-4D97-AF65-F5344CB8AC3E}">
        <p14:creationId xmlns:p14="http://schemas.microsoft.com/office/powerpoint/2010/main" val="7843763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sp>
        <p:nvSpPr>
          <p:cNvPr id="14" name="Rectángulo 13">
            <a:extLst>
              <a:ext uri="{FF2B5EF4-FFF2-40B4-BE49-F238E27FC236}">
                <a16:creationId xmlns="" xmlns:a16="http://schemas.microsoft.com/office/drawing/2014/main" id="{CE7E4CFF-9B9F-9E45-BCBB-512FE9100948}"/>
              </a:ext>
            </a:extLst>
          </p:cNvPr>
          <p:cNvSpPr/>
          <p:nvPr/>
        </p:nvSpPr>
        <p:spPr>
          <a:xfrm>
            <a:off x="2886473" y="3751628"/>
            <a:ext cx="4314427" cy="3062377"/>
          </a:xfrm>
          <a:prstGeom prst="rect">
            <a:avLst/>
          </a:prstGeom>
        </p:spPr>
        <p:txBody>
          <a:bodyPr wrap="square">
            <a:spAutoFit/>
          </a:bodyPr>
          <a:lstStyle/>
          <a:p>
            <a:pPr lvl="0"/>
            <a:r>
              <a:rPr lang="es-VE" sz="1100" b="1" dirty="0" smtClean="0">
                <a:latin typeface="Arial" panose="020B0604020202020204" pitchFamily="34" charset="0"/>
                <a:cs typeface="Arial" panose="020B0604020202020204" pitchFamily="34" charset="0"/>
              </a:rPr>
              <a:t>Exportaciones: </a:t>
            </a:r>
          </a:p>
          <a:p>
            <a:pPr lvl="0"/>
            <a:r>
              <a:rPr lang="es-VE" b="1" dirty="0" smtClean="0">
                <a:solidFill>
                  <a:schemeClr val="accent1">
                    <a:lumMod val="50000"/>
                  </a:schemeClr>
                </a:solidFill>
                <a:latin typeface="Arial" panose="020B0604020202020204" pitchFamily="34" charset="0"/>
                <a:cs typeface="Arial" panose="020B0604020202020204" pitchFamily="34" charset="0"/>
              </a:rPr>
              <a:t>$ 3.388.716.312 USD (Centro de Comercio Internacional, 2023).</a:t>
            </a:r>
          </a:p>
          <a:p>
            <a:pPr lvl="0"/>
            <a:endParaRPr lang="es-ES" sz="1100" dirty="0" smtClean="0">
              <a:latin typeface="Arial" panose="020B0604020202020204" pitchFamily="34" charset="0"/>
              <a:cs typeface="Arial" panose="020B0604020202020204" pitchFamily="34" charset="0"/>
            </a:endParaRPr>
          </a:p>
          <a:p>
            <a:pPr lvl="0"/>
            <a:r>
              <a:rPr lang="es-VE" sz="1100" b="1" dirty="0" smtClean="0">
                <a:latin typeface="Arial" panose="020B0604020202020204" pitchFamily="34" charset="0"/>
                <a:cs typeface="Arial" panose="020B0604020202020204" pitchFamily="34" charset="0"/>
              </a:rPr>
              <a:t>Importaciones: </a:t>
            </a:r>
          </a:p>
          <a:p>
            <a:pPr lvl="0"/>
            <a:r>
              <a:rPr lang="es-VE" sz="1600" b="1" dirty="0" smtClean="0">
                <a:solidFill>
                  <a:schemeClr val="accent1">
                    <a:lumMod val="50000"/>
                  </a:schemeClr>
                </a:solidFill>
                <a:latin typeface="Arial" panose="020B0604020202020204" pitchFamily="34" charset="0"/>
                <a:cs typeface="Arial" panose="020B0604020202020204" pitchFamily="34" charset="0"/>
              </a:rPr>
              <a:t>$ 2.559.319.988 USD (Centro de Comercio Internacional, 2023).</a:t>
            </a:r>
          </a:p>
          <a:p>
            <a:pPr lvl="0"/>
            <a:endParaRPr lang="es-ES" sz="1100" dirty="0" smtClean="0">
              <a:latin typeface="Arial" panose="020B0604020202020204" pitchFamily="34" charset="0"/>
              <a:cs typeface="Arial" panose="020B0604020202020204" pitchFamily="34" charset="0"/>
            </a:endParaRPr>
          </a:p>
          <a:p>
            <a:pPr lvl="0"/>
            <a:r>
              <a:rPr lang="es-VE" sz="1100" b="1" dirty="0" smtClean="0">
                <a:latin typeface="Arial" panose="020B0604020202020204" pitchFamily="34" charset="0"/>
                <a:cs typeface="Arial" panose="020B0604020202020204" pitchFamily="34" charset="0"/>
              </a:rPr>
              <a:t>Índice de Conectividad Marítima: </a:t>
            </a:r>
          </a:p>
          <a:p>
            <a:pPr lvl="0"/>
            <a:r>
              <a:rPr lang="es-VE" sz="1600" b="1" dirty="0" smtClean="0">
                <a:solidFill>
                  <a:schemeClr val="accent1">
                    <a:lumMod val="50000"/>
                  </a:schemeClr>
                </a:solidFill>
                <a:latin typeface="Arial" panose="020B0604020202020204" pitchFamily="34" charset="0"/>
                <a:cs typeface="Arial" panose="020B0604020202020204" pitchFamily="34" charset="0"/>
              </a:rPr>
              <a:t>171,2% (Banco Mundial, 2021).</a:t>
            </a:r>
            <a:endParaRPr lang="es-ES" sz="1600" b="1" dirty="0" smtClean="0">
              <a:solidFill>
                <a:schemeClr val="accent1">
                  <a:lumMod val="50000"/>
                </a:schemeClr>
              </a:solidFill>
              <a:latin typeface="Arial" panose="020B0604020202020204" pitchFamily="34" charset="0"/>
              <a:cs typeface="Arial" panose="020B0604020202020204" pitchFamily="34" charset="0"/>
            </a:endParaRPr>
          </a:p>
          <a:p>
            <a:r>
              <a:rPr lang="es-VE" sz="1100" dirty="0" smtClean="0">
                <a:latin typeface="Arial" panose="020B0604020202020204" pitchFamily="34" charset="0"/>
                <a:cs typeface="Arial" panose="020B0604020202020204" pitchFamily="34" charset="0"/>
              </a:rPr>
              <a:t> </a:t>
            </a:r>
            <a:endParaRPr lang="es-ES" sz="1100" dirty="0" smtClean="0">
              <a:latin typeface="Arial" panose="020B0604020202020204" pitchFamily="34" charset="0"/>
              <a:cs typeface="Arial" panose="020B0604020202020204" pitchFamily="34" charset="0"/>
            </a:endParaRPr>
          </a:p>
          <a:p>
            <a:pPr lvl="0"/>
            <a:r>
              <a:rPr lang="es-VE" sz="1100" b="1" dirty="0" smtClean="0">
                <a:latin typeface="Arial" panose="020B0604020202020204" pitchFamily="34" charset="0"/>
                <a:cs typeface="Arial" panose="020B0604020202020204" pitchFamily="34" charset="0"/>
              </a:rPr>
              <a:t>Tráfico marítimo de contenedores (TEU: </a:t>
            </a:r>
          </a:p>
          <a:p>
            <a:pPr lvl="0"/>
            <a:r>
              <a:rPr lang="es-VE" sz="1600" b="1" dirty="0" smtClean="0">
                <a:solidFill>
                  <a:schemeClr val="accent1">
                    <a:lumMod val="50000"/>
                  </a:schemeClr>
                </a:solidFill>
                <a:latin typeface="Arial" panose="020B0604020202020204" pitchFamily="34" charset="0"/>
                <a:cs typeface="Arial" panose="020B0604020202020204" pitchFamily="34" charset="0"/>
              </a:rPr>
              <a:t>Unidades equivalentes a 20pies): 262.605.700 (Banco Mundial, 2021).</a:t>
            </a:r>
            <a:endParaRPr lang="es-ES" sz="1600" b="1" dirty="0">
              <a:solidFill>
                <a:schemeClr val="accent1">
                  <a:lumMod val="50000"/>
                </a:schemeClr>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 xmlns:a16="http://schemas.microsoft.com/office/drawing/2014/main"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 xmlns:a16="http://schemas.microsoft.com/office/drawing/2014/main" id="{6F2077A2-CBFD-BB45-9975-C0912509C4C1}"/>
              </a:ext>
            </a:extLst>
          </p:cNvPr>
          <p:cNvSpPr txBox="1"/>
          <p:nvPr/>
        </p:nvSpPr>
        <p:spPr>
          <a:xfrm>
            <a:off x="230717" y="1874541"/>
            <a:ext cx="4728142"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3|INDICADORES</a:t>
            </a:r>
          </a:p>
        </p:txBody>
      </p:sp>
      <p:sp>
        <p:nvSpPr>
          <p:cNvPr id="15" name="CuadroTexto 14">
            <a:extLst>
              <a:ext uri="{FF2B5EF4-FFF2-40B4-BE49-F238E27FC236}">
                <a16:creationId xmlns="" xmlns:a16="http://schemas.microsoft.com/office/drawing/2014/main" id="{199D8B99-14D5-B24C-8BB8-AFAA87957DAC}"/>
              </a:ext>
            </a:extLst>
          </p:cNvPr>
          <p:cNvSpPr txBox="1"/>
          <p:nvPr/>
        </p:nvSpPr>
        <p:spPr>
          <a:xfrm>
            <a:off x="827202" y="2283502"/>
            <a:ext cx="5235668"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DE COMERCIO EXTERIOR</a:t>
            </a:r>
          </a:p>
        </p:txBody>
      </p:sp>
    </p:spTree>
    <p:extLst>
      <p:ext uri="{BB962C8B-B14F-4D97-AF65-F5344CB8AC3E}">
        <p14:creationId xmlns:p14="http://schemas.microsoft.com/office/powerpoint/2010/main" val="24209288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230717" y="1328441"/>
            <a:ext cx="4728142"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4|COMERCIO</a:t>
            </a: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861386" y="1737402"/>
            <a:ext cx="4728142"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EXTERIOR</a:t>
            </a:r>
          </a:p>
        </p:txBody>
      </p:sp>
      <p:sp>
        <p:nvSpPr>
          <p:cNvPr id="14" name="Rectángulo 13">
            <a:extLst>
              <a:ext uri="{FF2B5EF4-FFF2-40B4-BE49-F238E27FC236}">
                <a16:creationId xmlns="" xmlns:a16="http://schemas.microsoft.com/office/drawing/2014/main" id="{CE7E4CFF-9B9F-9E45-BCBB-512FE9100948}"/>
              </a:ext>
            </a:extLst>
          </p:cNvPr>
          <p:cNvSpPr/>
          <p:nvPr/>
        </p:nvSpPr>
        <p:spPr>
          <a:xfrm>
            <a:off x="2801645" y="3171950"/>
            <a:ext cx="4314427" cy="4154984"/>
          </a:xfrm>
          <a:prstGeom prst="rect">
            <a:avLst/>
          </a:prstGeom>
        </p:spPr>
        <p:txBody>
          <a:bodyPr wrap="square">
            <a:spAutoFit/>
          </a:bodyPr>
          <a:lstStyle/>
          <a:p>
            <a:pPr algn="just"/>
            <a:r>
              <a:rPr lang="es-VE" sz="1100" dirty="0">
                <a:latin typeface="Arial" panose="020B0604020202020204" pitchFamily="34" charset="0"/>
                <a:cs typeface="Arial" panose="020B0604020202020204" pitchFamily="34" charset="0"/>
              </a:rPr>
              <a:t>China es el primer exportador mundial y la segunda mayor economía mundial, y posee las mayores reservas de divisas del mundo.</a:t>
            </a:r>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China tiene una economía muy diversificada, dominada por los sectores manufacturero y agrícola. Es el país más poblado del mundo y uno de los mayores productores y consumidores de productos agrícolas. Se calcula que el sector agrícola emplea al 24% de la población activa (Banco Mundial) y representa el 7,3% del PIB, aunque sólo el 15% del suelo chino (unos 1,2M km²) es cultivable. En ese sentido, China es el primer productor mundial de cereales, arroz, algodón, patatas y té. En ganadería, también domina la cría de ganado ovino y porcino, así como la producción pesquera mundial.</a:t>
            </a:r>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Además, el país es rico en recursos naturales y cuenta con importantes reservas de carbón, que representa dos tercios del consumo total de energía primaria. China es líder mundial en la producción de determinados minerales (estaño, hierro, oro, fosfatos, zinc y titanio) y cuenta con importantes reservas de petróleo y gas natural, lo que convierte al país en el sexto productor mundial de petróleo, con una producción de 4,01 millones de barriles diarios en 2023</a:t>
            </a:r>
            <a:r>
              <a:rPr lang="es-VE" sz="1100" dirty="0" smtClean="0">
                <a:latin typeface="Arial" panose="020B0604020202020204" pitchFamily="34" charset="0"/>
                <a:cs typeface="Arial" panose="020B0604020202020204" pitchFamily="34" charset="0"/>
              </a:rPr>
              <a:t>.</a:t>
            </a:r>
          </a:p>
          <a:p>
            <a:pPr algn="just"/>
            <a:endParaRPr lang="es-ES" sz="110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 xmlns:a16="http://schemas.microsoft.com/office/drawing/2014/main" id="{9EA66CDB-8382-8441-97CB-18AC91D73207}"/>
              </a:ext>
            </a:extLst>
          </p:cNvPr>
          <p:cNvPicPr>
            <a:picLocks noChangeAspect="1"/>
          </p:cNvPicPr>
          <p:nvPr/>
        </p:nvPicPr>
        <p:blipFill>
          <a:blip r:embed="rId2">
            <a:alphaModFix amt="10000"/>
          </a:blip>
          <a:stretch>
            <a:fillRect/>
          </a:stretch>
        </p:blipFill>
        <p:spPr>
          <a:xfrm>
            <a:off x="-1136349" y="5774762"/>
            <a:ext cx="3422048" cy="3422048"/>
          </a:xfrm>
          <a:prstGeom prst="rect">
            <a:avLst/>
          </a:prstGeom>
        </p:spPr>
      </p:pic>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3">
            <a:alphaModFix amt="80000"/>
          </a:blip>
          <a:stretch>
            <a:fillRect/>
          </a:stretch>
        </p:blipFill>
        <p:spPr>
          <a:xfrm>
            <a:off x="5857874" y="281770"/>
            <a:ext cx="1622426" cy="319308"/>
          </a:xfrm>
          <a:prstGeom prst="rect">
            <a:avLst/>
          </a:prstGeom>
          <a:noFill/>
        </p:spPr>
      </p:pic>
    </p:spTree>
    <p:extLst>
      <p:ext uri="{BB962C8B-B14F-4D97-AF65-F5344CB8AC3E}">
        <p14:creationId xmlns:p14="http://schemas.microsoft.com/office/powerpoint/2010/main" val="26604654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a:extLst>
              <a:ext uri="{FF2B5EF4-FFF2-40B4-BE49-F238E27FC236}">
                <a16:creationId xmlns="" xmlns:a16="http://schemas.microsoft.com/office/drawing/2014/main" id="{B496A2D4-015A-9D4E-A735-6DFA16D742A7}"/>
              </a:ext>
            </a:extLst>
          </p:cNvPr>
          <p:cNvSpPr txBox="1"/>
          <p:nvPr/>
        </p:nvSpPr>
        <p:spPr>
          <a:xfrm>
            <a:off x="230717" y="1328441"/>
            <a:ext cx="4728142"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4|COMERCIO</a:t>
            </a:r>
          </a:p>
        </p:txBody>
      </p:sp>
      <p:sp>
        <p:nvSpPr>
          <p:cNvPr id="11" name="CuadroTexto 10">
            <a:extLst>
              <a:ext uri="{FF2B5EF4-FFF2-40B4-BE49-F238E27FC236}">
                <a16:creationId xmlns="" xmlns:a16="http://schemas.microsoft.com/office/drawing/2014/main" id="{F3A35E9A-3470-5146-9252-54A38AC978A8}"/>
              </a:ext>
            </a:extLst>
          </p:cNvPr>
          <p:cNvSpPr txBox="1"/>
          <p:nvPr/>
        </p:nvSpPr>
        <p:spPr>
          <a:xfrm>
            <a:off x="861386" y="1737402"/>
            <a:ext cx="4728142"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EXTERIOR</a:t>
            </a:r>
          </a:p>
        </p:txBody>
      </p:sp>
      <p:sp>
        <p:nvSpPr>
          <p:cNvPr id="14" name="Rectángulo 13">
            <a:extLst>
              <a:ext uri="{FF2B5EF4-FFF2-40B4-BE49-F238E27FC236}">
                <a16:creationId xmlns="" xmlns:a16="http://schemas.microsoft.com/office/drawing/2014/main" id="{CE7E4CFF-9B9F-9E45-BCBB-512FE9100948}"/>
              </a:ext>
            </a:extLst>
          </p:cNvPr>
          <p:cNvSpPr/>
          <p:nvPr/>
        </p:nvSpPr>
        <p:spPr>
          <a:xfrm>
            <a:off x="2801645" y="2948657"/>
            <a:ext cx="4314427" cy="5170646"/>
          </a:xfrm>
          <a:prstGeom prst="rect">
            <a:avLst/>
          </a:prstGeom>
        </p:spPr>
        <p:txBody>
          <a:bodyPr wrap="square">
            <a:spAutoFit/>
          </a:bodyPr>
          <a:lstStyle/>
          <a:p>
            <a:pPr algn="just"/>
            <a:r>
              <a:rPr lang="es-VE" sz="1100" dirty="0" smtClean="0">
                <a:latin typeface="Arial" panose="020B0604020202020204" pitchFamily="34" charset="0"/>
                <a:cs typeface="Arial" panose="020B0604020202020204" pitchFamily="34" charset="0"/>
              </a:rPr>
              <a:t>Por </a:t>
            </a:r>
            <a:r>
              <a:rPr lang="es-VE" sz="1100" dirty="0">
                <a:latin typeface="Arial" panose="020B0604020202020204" pitchFamily="34" charset="0"/>
                <a:cs typeface="Arial" panose="020B0604020202020204" pitchFamily="34" charset="0"/>
              </a:rPr>
              <a:t>su parte, el sector industrial contribuyó aproximadamente al 39,9% del PIB chino y empleó al 28% de la población en 2022 (Banco Mundial). En ese sentido, China se ha convertido en uno de los destinos preferidos para la subcontratación de unidades de fabricación mundiales gracias a su mercado de mano de obra barata, a pesar del aumento de los costes laborales en los últimos años. El país es líder mundial en varios sectores manufactureros como la fabricación de maquinaria; electrónica; textil y confección; y acero y automóviles.</a:t>
            </a:r>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A su vez, el sector servicios en China ha experimentado una rápida expansión, convirtiéndose en el mayor contribuyente al PIB (52,8%), superando a la industria manufacturera, y empleando alrededor del 47% de la mano de obra (Banco Mundial). El desarrollo del sector se ha visto limitado por la concentración del país en las exportaciones de productos manufacturados y las importantes barreras a la inversión en el sector.</a:t>
            </a:r>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Con respecto al comercio exterior, y en específico con América Latina y el Caribe, el mismo se multiplicó por 26 entre 2000 y 2020, pasando de US$12.000 millones a US$315.000 millones. Este incremento se debe en muy buena medida, a la implementación de Zonas Económicas Especiales, que a su vez están vinculadas a iniciativas de facilitación del comercio como exenciones fiscales y la gestión de "listas negativas" en el comercio de bienes y servicios transfronterizos; asistiendo al desarrollo de un fortalecido sector exportador, industrias de distinto tamaño y de las del tipo maquila, que fabrican y exportan al resto del mundo bienes de valor intermedio y terminados.</a:t>
            </a:r>
            <a:endParaRPr lang="es-ES" sz="1100" dirty="0">
              <a:latin typeface="Arial" panose="020B0604020202020204" pitchFamily="34" charset="0"/>
              <a:cs typeface="Arial" panose="020B0604020202020204" pitchFamily="34" charset="0"/>
            </a:endParaRPr>
          </a:p>
          <a:p>
            <a:pPr algn="just"/>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p:txBody>
      </p:sp>
      <p:pic>
        <p:nvPicPr>
          <p:cNvPr id="3" name="Imagen 2">
            <a:extLst>
              <a:ext uri="{FF2B5EF4-FFF2-40B4-BE49-F238E27FC236}">
                <a16:creationId xmlns="" xmlns:a16="http://schemas.microsoft.com/office/drawing/2014/main" id="{9EA66CDB-8382-8441-97CB-18AC91D73207}"/>
              </a:ext>
            </a:extLst>
          </p:cNvPr>
          <p:cNvPicPr>
            <a:picLocks noChangeAspect="1"/>
          </p:cNvPicPr>
          <p:nvPr/>
        </p:nvPicPr>
        <p:blipFill>
          <a:blip r:embed="rId2">
            <a:alphaModFix amt="10000"/>
          </a:blip>
          <a:stretch>
            <a:fillRect/>
          </a:stretch>
        </p:blipFill>
        <p:spPr>
          <a:xfrm>
            <a:off x="-1136349" y="5774762"/>
            <a:ext cx="3422048" cy="3422048"/>
          </a:xfrm>
          <a:prstGeom prst="rect">
            <a:avLst/>
          </a:prstGeom>
        </p:spPr>
      </p:pic>
      <p:pic>
        <p:nvPicPr>
          <p:cNvPr id="20" name="Imagen 19">
            <a:extLst>
              <a:ext uri="{FF2B5EF4-FFF2-40B4-BE49-F238E27FC236}">
                <a16:creationId xmlns="" xmlns:a16="http://schemas.microsoft.com/office/drawing/2014/main" id="{A0470EC5-B4C7-B644-B763-AFF5F0E797F2}"/>
              </a:ext>
            </a:extLst>
          </p:cNvPr>
          <p:cNvPicPr>
            <a:picLocks noChangeAspect="1"/>
          </p:cNvPicPr>
          <p:nvPr/>
        </p:nvPicPr>
        <p:blipFill>
          <a:blip r:embed="rId3">
            <a:alphaModFix amt="80000"/>
          </a:blip>
          <a:stretch>
            <a:fillRect/>
          </a:stretch>
        </p:blipFill>
        <p:spPr>
          <a:xfrm>
            <a:off x="5857874" y="281770"/>
            <a:ext cx="1622426" cy="319308"/>
          </a:xfrm>
          <a:prstGeom prst="rect">
            <a:avLst/>
          </a:prstGeom>
          <a:noFill/>
        </p:spPr>
      </p:pic>
    </p:spTree>
    <p:extLst>
      <p:ext uri="{BB962C8B-B14F-4D97-AF65-F5344CB8AC3E}">
        <p14:creationId xmlns:p14="http://schemas.microsoft.com/office/powerpoint/2010/main" val="351735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12" name="Imagen 11">
            <a:extLst>
              <a:ext uri="{FF2B5EF4-FFF2-40B4-BE49-F238E27FC236}">
                <a16:creationId xmlns="" xmlns:a16="http://schemas.microsoft.com/office/drawing/2014/main"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 xmlns:a16="http://schemas.microsoft.com/office/drawing/2014/main" id="{6F2077A2-CBFD-BB45-9975-C0912509C4C1}"/>
              </a:ext>
            </a:extLst>
          </p:cNvPr>
          <p:cNvSpPr txBox="1"/>
          <p:nvPr/>
        </p:nvSpPr>
        <p:spPr>
          <a:xfrm>
            <a:off x="256117" y="1874541"/>
            <a:ext cx="5315318"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5</a:t>
            </a:r>
            <a:r>
              <a:rPr lang="es-VE" sz="2800" b="1" spc="1000" dirty="0" smtClean="0">
                <a:solidFill>
                  <a:schemeClr val="accent1">
                    <a:lumMod val="75000"/>
                  </a:schemeClr>
                </a:solidFill>
                <a:latin typeface="Calibri" panose="020F0502020204030204" pitchFamily="34" charset="0"/>
                <a:cs typeface="Calibri" panose="020F0502020204030204" pitchFamily="34" charset="0"/>
              </a:rPr>
              <a:t>|EXPORTACIONES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CuadroTexto 14">
            <a:extLst>
              <a:ext uri="{FF2B5EF4-FFF2-40B4-BE49-F238E27FC236}">
                <a16:creationId xmlns="" xmlns:a16="http://schemas.microsoft.com/office/drawing/2014/main" id="{199D8B99-14D5-B24C-8BB8-AFAA87957DAC}"/>
              </a:ext>
            </a:extLst>
          </p:cNvPr>
          <p:cNvSpPr txBox="1"/>
          <p:nvPr/>
        </p:nvSpPr>
        <p:spPr>
          <a:xfrm>
            <a:off x="878002" y="2283502"/>
            <a:ext cx="5235668"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POR PAÍSES</a:t>
            </a:r>
          </a:p>
        </p:txBody>
      </p:sp>
      <p:sp>
        <p:nvSpPr>
          <p:cNvPr id="7" name="Rectángulo 6">
            <a:extLst>
              <a:ext uri="{FF2B5EF4-FFF2-40B4-BE49-F238E27FC236}">
                <a16:creationId xmlns="" xmlns:a16="http://schemas.microsoft.com/office/drawing/2014/main" id="{E8C119F6-716B-F845-A2E8-99D578D0B07E}"/>
              </a:ext>
            </a:extLst>
          </p:cNvPr>
          <p:cNvSpPr/>
          <p:nvPr/>
        </p:nvSpPr>
        <p:spPr>
          <a:xfrm>
            <a:off x="903402" y="2652834"/>
            <a:ext cx="5030672" cy="430887"/>
          </a:xfrm>
          <a:prstGeom prst="rect">
            <a:avLst/>
          </a:prstGeom>
        </p:spPr>
        <p:txBody>
          <a:bodyPr wrap="square">
            <a:spAutoFit/>
          </a:bodyPr>
          <a:lstStyle/>
          <a:p>
            <a:pPr fontAlgn="base"/>
            <a:r>
              <a:rPr lang="es-VE" sz="1100" dirty="0"/>
              <a:t>Principales países clientes, monto de total de importación y porcentaje en valor de las exportaciones totales en 2023.</a:t>
            </a:r>
            <a:endParaRPr lang="es-ES" sz="1100" dirty="0"/>
          </a:p>
        </p:txBody>
      </p:sp>
      <p:sp>
        <p:nvSpPr>
          <p:cNvPr id="9" name="CuadroTexto 8">
            <a:extLst>
              <a:ext uri="{FF2B5EF4-FFF2-40B4-BE49-F238E27FC236}">
                <a16:creationId xmlns="" xmlns:a16="http://schemas.microsoft.com/office/drawing/2014/main"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a:solidFill>
                  <a:schemeClr val="tx2">
                    <a:lumMod val="75000"/>
                    <a:alpha val="28000"/>
                  </a:schemeClr>
                </a:solidFill>
                <a:latin typeface="Calibri" panose="020F0502020204030204" pitchFamily="34" charset="0"/>
                <a:cs typeface="Calibri" panose="020F0502020204030204" pitchFamily="34" charset="0"/>
              </a:rPr>
              <a:t>CLIENTES</a:t>
            </a:r>
          </a:p>
        </p:txBody>
      </p:sp>
      <p:sp>
        <p:nvSpPr>
          <p:cNvPr id="10" name="Rectángulo 9">
            <a:extLst>
              <a:ext uri="{FF2B5EF4-FFF2-40B4-BE49-F238E27FC236}">
                <a16:creationId xmlns="" xmlns:a16="http://schemas.microsoft.com/office/drawing/2014/main" id="{CD388C32-2A93-44BE-AC03-0C5028BD2146}"/>
              </a:ext>
            </a:extLst>
          </p:cNvPr>
          <p:cNvSpPr/>
          <p:nvPr/>
        </p:nvSpPr>
        <p:spPr>
          <a:xfrm>
            <a:off x="3026173" y="3794029"/>
            <a:ext cx="4314427" cy="4016484"/>
          </a:xfrm>
          <a:prstGeom prst="rect">
            <a:avLst/>
          </a:prstGeom>
        </p:spPr>
        <p:txBody>
          <a:bodyPr wrap="square">
            <a:spAutoFit/>
          </a:bodyPr>
          <a:lstStyle/>
          <a:p>
            <a:pPr lvl="0"/>
            <a:r>
              <a:rPr lang="es-VE" sz="1100" b="1" dirty="0">
                <a:latin typeface="Arial" panose="020B0604020202020204" pitchFamily="34" charset="0"/>
                <a:cs typeface="Arial" panose="020B0604020202020204" pitchFamily="34" charset="0"/>
              </a:rPr>
              <a:t>ESTADOS UNIDOS DE AMÉRICA</a:t>
            </a:r>
            <a:r>
              <a:rPr lang="es-VE" sz="1100" b="1" dirty="0" smtClean="0">
                <a:latin typeface="Arial" panose="020B0604020202020204" pitchFamily="34" charset="0"/>
                <a:cs typeface="Arial" panose="020B0604020202020204" pitchFamily="34" charset="0"/>
              </a:rPr>
              <a:t>:</a:t>
            </a:r>
          </a:p>
          <a:p>
            <a:pPr lvl="0"/>
            <a:r>
              <a:rPr lang="es-VE" sz="1100" dirty="0">
                <a:latin typeface="Arial" panose="020B0604020202020204" pitchFamily="34" charset="0"/>
                <a:cs typeface="Arial" panose="020B0604020202020204" pitchFamily="34" charset="0"/>
              </a:rPr>
              <a:t>$ 502.003.682 miles de USD</a:t>
            </a:r>
            <a:endParaRPr lang="es-ES" sz="1100" dirty="0">
              <a:latin typeface="Arial" panose="020B0604020202020204" pitchFamily="34" charset="0"/>
              <a:cs typeface="Arial" panose="020B0604020202020204" pitchFamily="34" charset="0"/>
            </a:endParaRPr>
          </a:p>
          <a:p>
            <a:r>
              <a:rPr lang="es-VE" b="1" dirty="0" smtClean="0">
                <a:solidFill>
                  <a:schemeClr val="accent1">
                    <a:lumMod val="50000"/>
                  </a:schemeClr>
                </a:solidFill>
                <a:latin typeface="Arial" panose="020B0604020202020204" pitchFamily="34" charset="0"/>
                <a:cs typeface="Arial" panose="020B0604020202020204" pitchFamily="34" charset="0"/>
              </a:rPr>
              <a:t>14,8% </a:t>
            </a:r>
          </a:p>
          <a:p>
            <a:pPr lvl="0"/>
            <a:endParaRPr lang="es-VE" sz="1100" b="1"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HONG KONG, CHINA</a:t>
            </a:r>
            <a:r>
              <a:rPr lang="es-VE" sz="1100" b="1" dirty="0" smtClean="0">
                <a:latin typeface="Arial" panose="020B0604020202020204" pitchFamily="34" charset="0"/>
                <a:cs typeface="Arial" panose="020B0604020202020204" pitchFamily="34" charset="0"/>
              </a:rPr>
              <a:t>:</a:t>
            </a:r>
          </a:p>
          <a:p>
            <a:pPr lvl="0"/>
            <a:r>
              <a:rPr lang="es-VE" sz="1100" dirty="0">
                <a:latin typeface="Arial" panose="020B0604020202020204" pitchFamily="34" charset="0"/>
                <a:cs typeface="Arial" panose="020B0604020202020204" pitchFamily="34" charset="0"/>
              </a:rPr>
              <a:t>$ 276.415.902 miles de USD</a:t>
            </a:r>
            <a:r>
              <a:rPr lang="es-VE" sz="1100" b="1" dirty="0" smtClean="0">
                <a:latin typeface="Arial" panose="020B0604020202020204" pitchFamily="34" charset="0"/>
                <a:cs typeface="Arial" panose="020B0604020202020204" pitchFamily="34" charset="0"/>
              </a:rPr>
              <a:t>    </a:t>
            </a:r>
          </a:p>
          <a:p>
            <a:pPr lvl="0"/>
            <a:r>
              <a:rPr lang="es-VE" b="1" dirty="0" smtClean="0">
                <a:solidFill>
                  <a:schemeClr val="accent1">
                    <a:lumMod val="50000"/>
                  </a:schemeClr>
                </a:solidFill>
                <a:latin typeface="Arial" panose="020B0604020202020204" pitchFamily="34" charset="0"/>
                <a:cs typeface="Arial" panose="020B0604020202020204" pitchFamily="34" charset="0"/>
              </a:rPr>
              <a:t>8,2%</a:t>
            </a:r>
          </a:p>
          <a:p>
            <a:pPr lvl="0"/>
            <a:endParaRPr lang="es-ES" sz="1100"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JAPÓN</a:t>
            </a:r>
            <a:r>
              <a:rPr lang="es-VE" sz="1100" b="1" dirty="0" smtClean="0">
                <a:latin typeface="Arial" panose="020B0604020202020204" pitchFamily="34" charset="0"/>
                <a:cs typeface="Arial" panose="020B0604020202020204" pitchFamily="34" charset="0"/>
              </a:rPr>
              <a:t>:</a:t>
            </a:r>
          </a:p>
          <a:p>
            <a:pPr lvl="0"/>
            <a:r>
              <a:rPr lang="es-VE" sz="1100" dirty="0" smtClean="0">
                <a:latin typeface="Arial" panose="020B0604020202020204" pitchFamily="34" charset="0"/>
                <a:cs typeface="Arial" panose="020B0604020202020204" pitchFamily="34" charset="0"/>
              </a:rPr>
              <a:t>$ </a:t>
            </a:r>
            <a:r>
              <a:rPr lang="es-VE" sz="1100" dirty="0">
                <a:latin typeface="Arial" panose="020B0604020202020204" pitchFamily="34" charset="0"/>
                <a:cs typeface="Arial" panose="020B0604020202020204" pitchFamily="34" charset="0"/>
              </a:rPr>
              <a:t>157.584.021 miles de USD</a:t>
            </a:r>
            <a:endParaRPr lang="es-ES" sz="1100" dirty="0">
              <a:latin typeface="Arial" panose="020B0604020202020204" pitchFamily="34" charset="0"/>
              <a:cs typeface="Arial" panose="020B0604020202020204" pitchFamily="34" charset="0"/>
            </a:endParaRPr>
          </a:p>
          <a:p>
            <a:pPr lvl="0"/>
            <a:r>
              <a:rPr lang="es-VE" b="1" dirty="0" smtClean="0">
                <a:solidFill>
                  <a:schemeClr val="accent1">
                    <a:lumMod val="50000"/>
                  </a:schemeClr>
                </a:solidFill>
                <a:latin typeface="Arial" panose="020B0604020202020204" pitchFamily="34" charset="0"/>
                <a:cs typeface="Arial" panose="020B0604020202020204" pitchFamily="34" charset="0"/>
              </a:rPr>
              <a:t>4,7%</a:t>
            </a:r>
          </a:p>
          <a:p>
            <a:pPr lvl="0"/>
            <a:endParaRPr lang="es-ES" sz="1100"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REPÚBLICA DE COREA: </a:t>
            </a:r>
            <a:endParaRPr lang="es-VE" sz="1100" b="1" dirty="0" smtClean="0">
              <a:latin typeface="Arial" panose="020B0604020202020204" pitchFamily="34" charset="0"/>
              <a:cs typeface="Arial" panose="020B0604020202020204" pitchFamily="34" charset="0"/>
            </a:endParaRPr>
          </a:p>
          <a:p>
            <a:pPr lvl="0"/>
            <a:r>
              <a:rPr lang="es-VE" sz="1100" dirty="0">
                <a:latin typeface="Arial" panose="020B0604020202020204" pitchFamily="34" charset="0"/>
                <a:cs typeface="Arial" panose="020B0604020202020204" pitchFamily="34" charset="0"/>
              </a:rPr>
              <a:t>$ 149.257.115 miles de USD</a:t>
            </a:r>
            <a:r>
              <a:rPr lang="es-VE" sz="1100" b="1" dirty="0">
                <a:latin typeface="Arial" panose="020B0604020202020204" pitchFamily="34" charset="0"/>
                <a:cs typeface="Arial" panose="020B0604020202020204" pitchFamily="34" charset="0"/>
              </a:rPr>
              <a:t>			    </a:t>
            </a:r>
            <a:endParaRPr lang="es-VE" sz="1100" b="1" dirty="0" smtClean="0">
              <a:latin typeface="Arial" panose="020B0604020202020204" pitchFamily="34" charset="0"/>
              <a:cs typeface="Arial" panose="020B0604020202020204" pitchFamily="34" charset="0"/>
            </a:endParaRPr>
          </a:p>
          <a:p>
            <a:pPr lvl="0"/>
            <a:r>
              <a:rPr lang="es-VE" b="1" dirty="0" smtClean="0">
                <a:solidFill>
                  <a:schemeClr val="accent1">
                    <a:lumMod val="50000"/>
                  </a:schemeClr>
                </a:solidFill>
                <a:latin typeface="Arial" panose="020B0604020202020204" pitchFamily="34" charset="0"/>
                <a:cs typeface="Arial" panose="020B0604020202020204" pitchFamily="34" charset="0"/>
              </a:rPr>
              <a:t>4,4% </a:t>
            </a:r>
            <a:endParaRPr lang="es-VE" b="1" dirty="0">
              <a:solidFill>
                <a:schemeClr val="accent1">
                  <a:lumMod val="50000"/>
                </a:schemeClr>
              </a:solidFill>
              <a:latin typeface="Arial" panose="020B0604020202020204" pitchFamily="34" charset="0"/>
              <a:cs typeface="Arial" panose="020B0604020202020204" pitchFamily="34" charset="0"/>
            </a:endParaRPr>
          </a:p>
          <a:p>
            <a:pPr lvl="0"/>
            <a:endParaRPr lang="es-ES" sz="1100"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VIETNAM: </a:t>
            </a:r>
            <a:r>
              <a:rPr lang="es-VE" sz="1100" dirty="0" smtClean="0">
                <a:latin typeface="Arial" panose="020B0604020202020204" pitchFamily="34" charset="0"/>
                <a:cs typeface="Arial" panose="020B0604020202020204" pitchFamily="34" charset="0"/>
              </a:rPr>
              <a:t> </a:t>
            </a:r>
            <a:r>
              <a:rPr lang="es-VE" sz="1100" dirty="0">
                <a:latin typeface="Arial" panose="020B0604020202020204" pitchFamily="34" charset="0"/>
                <a:cs typeface="Arial" panose="020B0604020202020204" pitchFamily="34" charset="0"/>
              </a:rPr>
              <a:t>				                </a:t>
            </a:r>
          </a:p>
          <a:p>
            <a:pPr lvl="0"/>
            <a:r>
              <a:rPr lang="es-VE" sz="1100" dirty="0">
                <a:latin typeface="Arial" panose="020B0604020202020204" pitchFamily="34" charset="0"/>
                <a:cs typeface="Arial" panose="020B0604020202020204" pitchFamily="34" charset="0"/>
              </a:rPr>
              <a:t>$ 138.244.768 miles de </a:t>
            </a:r>
            <a:r>
              <a:rPr lang="es-VE" sz="1100" dirty="0" smtClean="0">
                <a:latin typeface="Arial" panose="020B0604020202020204" pitchFamily="34" charset="0"/>
                <a:cs typeface="Arial" panose="020B0604020202020204" pitchFamily="34" charset="0"/>
              </a:rPr>
              <a:t>USD</a:t>
            </a:r>
          </a:p>
          <a:p>
            <a:pPr lvl="0"/>
            <a:r>
              <a:rPr lang="es-VE" b="1" dirty="0" smtClean="0">
                <a:solidFill>
                  <a:schemeClr val="accent1">
                    <a:lumMod val="50000"/>
                  </a:schemeClr>
                </a:solidFill>
                <a:latin typeface="Arial" panose="020B0604020202020204" pitchFamily="34" charset="0"/>
                <a:cs typeface="Arial" panose="020B0604020202020204" pitchFamily="34" charset="0"/>
              </a:rPr>
              <a:t>4,1% </a:t>
            </a:r>
            <a:endParaRPr lang="es-ES" b="1" dirty="0">
              <a:solidFill>
                <a:schemeClr val="accent1">
                  <a:lumMod val="50000"/>
                </a:schemeClr>
              </a:solidFill>
              <a:latin typeface="Arial" panose="020B0604020202020204" pitchFamily="34" charset="0"/>
              <a:cs typeface="Arial" panose="020B0604020202020204" pitchFamily="34" charset="0"/>
            </a:endParaRPr>
          </a:p>
          <a:p>
            <a:pPr algn="just">
              <a:spcAft>
                <a:spcPts val="0"/>
              </a:spcAft>
            </a:pPr>
            <a:endParaRPr lang="es-VE" sz="1100" dirty="0">
              <a:solidFill>
                <a:srgbClr val="222222"/>
              </a:solidFill>
              <a:latin typeface="Arial" panose="020B0604020202020204" pitchFamily="34" charset="0"/>
              <a:ea typeface="Times New Roman" panose="02020603050405020304" pitchFamily="18" charset="0"/>
              <a:cs typeface="Arial" pitchFamily="34" charset="0"/>
            </a:endParaRPr>
          </a:p>
        </p:txBody>
      </p:sp>
    </p:spTree>
    <p:extLst>
      <p:ext uri="{BB962C8B-B14F-4D97-AF65-F5344CB8AC3E}">
        <p14:creationId xmlns:p14="http://schemas.microsoft.com/office/powerpoint/2010/main" val="2922158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sp>
        <p:nvSpPr>
          <p:cNvPr id="14" name="Rectángulo 13">
            <a:extLst>
              <a:ext uri="{FF2B5EF4-FFF2-40B4-BE49-F238E27FC236}">
                <a16:creationId xmlns="" xmlns:a16="http://schemas.microsoft.com/office/drawing/2014/main" id="{CE7E4CFF-9B9F-9E45-BCBB-512FE9100948}"/>
              </a:ext>
            </a:extLst>
          </p:cNvPr>
          <p:cNvSpPr/>
          <p:nvPr/>
        </p:nvSpPr>
        <p:spPr>
          <a:xfrm>
            <a:off x="3013473" y="3570509"/>
            <a:ext cx="4314427" cy="3954929"/>
          </a:xfrm>
          <a:prstGeom prst="rect">
            <a:avLst/>
          </a:prstGeom>
        </p:spPr>
        <p:txBody>
          <a:bodyPr wrap="square">
            <a:spAutoFit/>
          </a:bodyPr>
          <a:lstStyle/>
          <a:p>
            <a:pPr lvl="0"/>
            <a:r>
              <a:rPr lang="es-VE" sz="1100" b="1" dirty="0">
                <a:latin typeface="Arial" panose="020B0604020202020204" pitchFamily="34" charset="0"/>
                <a:cs typeface="Arial" panose="020B0604020202020204" pitchFamily="34" charset="0"/>
              </a:rPr>
              <a:t>TAIPEI CHINO:</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pPr lvl="0"/>
            <a:r>
              <a:rPr lang="es-VE" sz="1100" dirty="0">
                <a:latin typeface="Arial" panose="020B0604020202020204" pitchFamily="34" charset="0"/>
                <a:cs typeface="Arial" panose="020B0604020202020204" pitchFamily="34" charset="0"/>
              </a:rPr>
              <a:t>$ 199.519.622 miles de USD</a:t>
            </a:r>
            <a:r>
              <a:rPr lang="es-VE" sz="1100" dirty="0" smtClean="0">
                <a:latin typeface="Arial" panose="020B0604020202020204" pitchFamily="34" charset="0"/>
                <a:cs typeface="Arial" panose="020B0604020202020204" pitchFamily="34" charset="0"/>
              </a:rPr>
              <a:t>.</a:t>
            </a:r>
          </a:p>
          <a:p>
            <a:pPr lvl="0"/>
            <a:r>
              <a:rPr lang="es-VE" b="1" dirty="0" smtClean="0">
                <a:solidFill>
                  <a:schemeClr val="accent1">
                    <a:lumMod val="50000"/>
                  </a:schemeClr>
                </a:solidFill>
                <a:latin typeface="Arial" panose="020B0604020202020204" pitchFamily="34" charset="0"/>
                <a:cs typeface="Arial" panose="020B0604020202020204" pitchFamily="34" charset="0"/>
              </a:rPr>
              <a:t>7,8%</a:t>
            </a:r>
          </a:p>
          <a:p>
            <a:pPr lvl="0"/>
            <a:endParaRPr lang="es-ES" sz="1100"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ESTADOS UNIDOS DE AMÉRICA:			</a:t>
            </a:r>
            <a:endParaRPr lang="es-VE" sz="1100" b="1" dirty="0" smtClean="0">
              <a:latin typeface="Arial" panose="020B0604020202020204" pitchFamily="34" charset="0"/>
              <a:cs typeface="Arial" panose="020B0604020202020204" pitchFamily="34" charset="0"/>
            </a:endParaRPr>
          </a:p>
          <a:p>
            <a:pPr lvl="0"/>
            <a:r>
              <a:rPr lang="es-VE" sz="1100" dirty="0">
                <a:latin typeface="Arial" panose="020B0604020202020204" pitchFamily="34" charset="0"/>
                <a:cs typeface="Arial" panose="020B0604020202020204" pitchFamily="34" charset="0"/>
              </a:rPr>
              <a:t>$ 166.071.580 miles de USD</a:t>
            </a:r>
            <a:r>
              <a:rPr lang="es-VE" sz="1100" dirty="0" smtClean="0">
                <a:latin typeface="Arial" panose="020B0604020202020204" pitchFamily="34" charset="0"/>
                <a:cs typeface="Arial" panose="020B0604020202020204" pitchFamily="34" charset="0"/>
              </a:rPr>
              <a:t>.</a:t>
            </a:r>
          </a:p>
          <a:p>
            <a:pPr lvl="0"/>
            <a:r>
              <a:rPr lang="es-VE" b="1" dirty="0" smtClean="0">
                <a:solidFill>
                  <a:schemeClr val="accent1">
                    <a:lumMod val="50000"/>
                  </a:schemeClr>
                </a:solidFill>
                <a:latin typeface="Arial" panose="020B0604020202020204" pitchFamily="34" charset="0"/>
                <a:cs typeface="Arial" panose="020B0604020202020204" pitchFamily="34" charset="0"/>
              </a:rPr>
              <a:t>6,5%  </a:t>
            </a:r>
          </a:p>
          <a:p>
            <a:pPr lvl="0"/>
            <a:endParaRPr lang="es-ES" sz="1100"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REPÚBLICA DE COREA: 		</a:t>
            </a:r>
            <a:r>
              <a:rPr lang="es-VE" sz="1100" b="1" dirty="0" smtClean="0">
                <a:latin typeface="Arial" panose="020B0604020202020204" pitchFamily="34" charset="0"/>
                <a:cs typeface="Arial" panose="020B0604020202020204" pitchFamily="34" charset="0"/>
              </a:rPr>
              <a:t> </a:t>
            </a:r>
          </a:p>
          <a:p>
            <a:pPr lvl="0"/>
            <a:r>
              <a:rPr lang="es-VE" sz="1100" dirty="0">
                <a:latin typeface="Arial" panose="020B0604020202020204" pitchFamily="34" charset="0"/>
                <a:cs typeface="Arial" panose="020B0604020202020204" pitchFamily="34" charset="0"/>
              </a:rPr>
              <a:t>$ 162.212.043 miles de USD</a:t>
            </a:r>
            <a:r>
              <a:rPr lang="es-VE" sz="1100" dirty="0" smtClean="0">
                <a:latin typeface="Arial" panose="020B0604020202020204" pitchFamily="34" charset="0"/>
                <a:cs typeface="Arial" panose="020B0604020202020204" pitchFamily="34" charset="0"/>
              </a:rPr>
              <a:t>.</a:t>
            </a:r>
          </a:p>
          <a:p>
            <a:pPr lvl="0"/>
            <a:r>
              <a:rPr lang="es-VE" b="1" dirty="0" smtClean="0">
                <a:solidFill>
                  <a:schemeClr val="accent1">
                    <a:lumMod val="50000"/>
                  </a:schemeClr>
                </a:solidFill>
                <a:latin typeface="Arial" panose="020B0604020202020204" pitchFamily="34" charset="0"/>
                <a:cs typeface="Arial" panose="020B0604020202020204" pitchFamily="34" charset="0"/>
              </a:rPr>
              <a:t>6,3%</a:t>
            </a:r>
          </a:p>
          <a:p>
            <a:pPr lvl="0"/>
            <a:endParaRPr lang="es-ES" sz="1100"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JAPÓN:</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pPr lvl="0"/>
            <a:r>
              <a:rPr lang="es-VE" sz="1100" dirty="0">
                <a:latin typeface="Arial" panose="020B0604020202020204" pitchFamily="34" charset="0"/>
                <a:cs typeface="Arial" panose="020B0604020202020204" pitchFamily="34" charset="0"/>
              </a:rPr>
              <a:t>$ 160.577.404 miles de USD.</a:t>
            </a:r>
            <a:endParaRPr lang="es-ES" sz="1100" dirty="0">
              <a:latin typeface="Arial" panose="020B0604020202020204" pitchFamily="34" charset="0"/>
              <a:cs typeface="Arial" panose="020B0604020202020204" pitchFamily="34" charset="0"/>
            </a:endParaRPr>
          </a:p>
          <a:p>
            <a:pPr lvl="0"/>
            <a:r>
              <a:rPr lang="es-VE" b="1" dirty="0" smtClean="0">
                <a:solidFill>
                  <a:schemeClr val="accent1">
                    <a:lumMod val="50000"/>
                  </a:schemeClr>
                </a:solidFill>
                <a:latin typeface="Arial" panose="020B0604020202020204" pitchFamily="34" charset="0"/>
                <a:cs typeface="Arial" panose="020B0604020202020204" pitchFamily="34" charset="0"/>
              </a:rPr>
              <a:t>6,3%  </a:t>
            </a:r>
            <a:endParaRPr lang="es-VE" b="1" dirty="0">
              <a:solidFill>
                <a:schemeClr val="accent1">
                  <a:lumMod val="50000"/>
                </a:schemeClr>
              </a:solidFill>
              <a:latin typeface="Arial" panose="020B0604020202020204" pitchFamily="34" charset="0"/>
              <a:cs typeface="Arial" panose="020B0604020202020204" pitchFamily="34" charset="0"/>
            </a:endParaRPr>
          </a:p>
          <a:p>
            <a:pPr lvl="0"/>
            <a:endParaRPr lang="es-ES" sz="1100"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AUSTRALIA</a:t>
            </a:r>
            <a:r>
              <a:rPr lang="es-VE" sz="1100" b="1" dirty="0" smtClean="0">
                <a:latin typeface="Arial" panose="020B0604020202020204" pitchFamily="34" charset="0"/>
                <a:cs typeface="Arial" panose="020B0604020202020204" pitchFamily="34" charset="0"/>
              </a:rPr>
              <a:t>:</a:t>
            </a:r>
          </a:p>
          <a:p>
            <a:pPr lvl="0"/>
            <a:r>
              <a:rPr lang="es-VE" sz="1100" dirty="0">
                <a:latin typeface="Arial" panose="020B0604020202020204" pitchFamily="34" charset="0"/>
                <a:cs typeface="Arial" panose="020B0604020202020204" pitchFamily="34" charset="0"/>
              </a:rPr>
              <a:t>$ 155.507.964 miles de USD.</a:t>
            </a:r>
            <a:endParaRPr lang="es-ES" sz="1100" dirty="0">
              <a:latin typeface="Arial" panose="020B0604020202020204" pitchFamily="34" charset="0"/>
              <a:cs typeface="Arial" panose="020B0604020202020204" pitchFamily="34" charset="0"/>
            </a:endParaRPr>
          </a:p>
          <a:p>
            <a:pPr lvl="0"/>
            <a:r>
              <a:rPr lang="es-VE" b="1" dirty="0" smtClean="0">
                <a:solidFill>
                  <a:schemeClr val="accent1">
                    <a:lumMod val="50000"/>
                  </a:schemeClr>
                </a:solidFill>
                <a:latin typeface="Arial" panose="020B0604020202020204" pitchFamily="34" charset="0"/>
                <a:cs typeface="Arial" panose="020B0604020202020204" pitchFamily="34" charset="0"/>
              </a:rPr>
              <a:t>6,1%</a:t>
            </a:r>
            <a:endParaRPr lang="es-ES" b="1" dirty="0">
              <a:solidFill>
                <a:schemeClr val="accent1">
                  <a:lumMod val="50000"/>
                </a:schemeClr>
              </a:solidFill>
              <a:latin typeface="Arial" panose="020B0604020202020204" pitchFamily="34" charset="0"/>
              <a:cs typeface="Arial" panose="020B0604020202020204" pitchFamily="34" charset="0"/>
            </a:endParaRPr>
          </a:p>
        </p:txBody>
      </p:sp>
      <p:pic>
        <p:nvPicPr>
          <p:cNvPr id="12" name="Imagen 11">
            <a:extLst>
              <a:ext uri="{FF2B5EF4-FFF2-40B4-BE49-F238E27FC236}">
                <a16:creationId xmlns="" xmlns:a16="http://schemas.microsoft.com/office/drawing/2014/main"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 xmlns:a16="http://schemas.microsoft.com/office/drawing/2014/main" id="{6F2077A2-CBFD-BB45-9975-C0912509C4C1}"/>
              </a:ext>
            </a:extLst>
          </p:cNvPr>
          <p:cNvSpPr txBox="1"/>
          <p:nvPr/>
        </p:nvSpPr>
        <p:spPr>
          <a:xfrm>
            <a:off x="230717" y="1874541"/>
            <a:ext cx="5315318"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6</a:t>
            </a:r>
            <a:r>
              <a:rPr lang="es-VE" sz="2800" b="1" spc="1000" dirty="0" smtClean="0">
                <a:solidFill>
                  <a:schemeClr val="accent1">
                    <a:lumMod val="75000"/>
                  </a:schemeClr>
                </a:solidFill>
                <a:latin typeface="Calibri" panose="020F0502020204030204" pitchFamily="34" charset="0"/>
                <a:cs typeface="Calibri" panose="020F0502020204030204" pitchFamily="34" charset="0"/>
              </a:rPr>
              <a:t>|IMPORTACIONES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CuadroTexto 14">
            <a:extLst>
              <a:ext uri="{FF2B5EF4-FFF2-40B4-BE49-F238E27FC236}">
                <a16:creationId xmlns="" xmlns:a16="http://schemas.microsoft.com/office/drawing/2014/main" id="{199D8B99-14D5-B24C-8BB8-AFAA87957DAC}"/>
              </a:ext>
            </a:extLst>
          </p:cNvPr>
          <p:cNvSpPr txBox="1"/>
          <p:nvPr/>
        </p:nvSpPr>
        <p:spPr>
          <a:xfrm>
            <a:off x="827202" y="2283502"/>
            <a:ext cx="5235668" cy="369332"/>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POR PAÍSES</a:t>
            </a:r>
          </a:p>
        </p:txBody>
      </p:sp>
      <p:sp>
        <p:nvSpPr>
          <p:cNvPr id="7" name="Rectángulo 6">
            <a:extLst>
              <a:ext uri="{FF2B5EF4-FFF2-40B4-BE49-F238E27FC236}">
                <a16:creationId xmlns="" xmlns:a16="http://schemas.microsoft.com/office/drawing/2014/main" id="{E8C119F6-716B-F845-A2E8-99D578D0B07E}"/>
              </a:ext>
            </a:extLst>
          </p:cNvPr>
          <p:cNvSpPr/>
          <p:nvPr/>
        </p:nvSpPr>
        <p:spPr>
          <a:xfrm>
            <a:off x="827202" y="2652834"/>
            <a:ext cx="5030672" cy="430887"/>
          </a:xfrm>
          <a:prstGeom prst="rect">
            <a:avLst/>
          </a:prstGeom>
        </p:spPr>
        <p:txBody>
          <a:bodyPr wrap="square">
            <a:spAutoFit/>
          </a:bodyPr>
          <a:lstStyle/>
          <a:p>
            <a:pPr fontAlgn="base"/>
            <a:r>
              <a:rPr lang="es-VE" sz="1100" dirty="0"/>
              <a:t>Principales países proveedores, monto de total de exportación y porcentaje en valor de las Importaciones totales en 2022.</a:t>
            </a:r>
            <a:endParaRPr lang="es-ES" sz="1100" dirty="0"/>
          </a:p>
        </p:txBody>
      </p:sp>
      <p:sp>
        <p:nvSpPr>
          <p:cNvPr id="9" name="CuadroTexto 8">
            <a:extLst>
              <a:ext uri="{FF2B5EF4-FFF2-40B4-BE49-F238E27FC236}">
                <a16:creationId xmlns="" xmlns:a16="http://schemas.microsoft.com/office/drawing/2014/main"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a:solidFill>
                  <a:schemeClr val="tx2">
                    <a:lumMod val="75000"/>
                    <a:alpha val="28000"/>
                  </a:schemeClr>
                </a:solidFill>
                <a:latin typeface="Calibri" panose="020F0502020204030204" pitchFamily="34" charset="0"/>
                <a:cs typeface="Calibri" panose="020F0502020204030204" pitchFamily="34" charset="0"/>
              </a:rPr>
              <a:t>PROVEEDORES</a:t>
            </a:r>
          </a:p>
        </p:txBody>
      </p:sp>
    </p:spTree>
    <p:extLst>
      <p:ext uri="{BB962C8B-B14F-4D97-AF65-F5344CB8AC3E}">
        <p14:creationId xmlns:p14="http://schemas.microsoft.com/office/powerpoint/2010/main" val="11744509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a:extLst>
              <a:ext uri="{FF2B5EF4-FFF2-40B4-BE49-F238E27FC236}">
                <a16:creationId xmlns="" xmlns:a16="http://schemas.microsoft.com/office/drawing/2014/main" id="{B9C810ED-70BE-1D47-B56E-B56E8E62C7AE}"/>
              </a:ext>
            </a:extLst>
          </p:cNvPr>
          <p:cNvPicPr>
            <a:picLocks noChangeAspect="1"/>
          </p:cNvPicPr>
          <p:nvPr/>
        </p:nvPicPr>
        <p:blipFill>
          <a:blip r:embed="rId2">
            <a:alphaModFix amt="80000"/>
          </a:blip>
          <a:stretch>
            <a:fillRect/>
          </a:stretch>
        </p:blipFill>
        <p:spPr>
          <a:xfrm>
            <a:off x="5857874" y="281770"/>
            <a:ext cx="1622426" cy="319308"/>
          </a:xfrm>
          <a:prstGeom prst="rect">
            <a:avLst/>
          </a:prstGeom>
          <a:noFill/>
        </p:spPr>
      </p:pic>
      <p:pic>
        <p:nvPicPr>
          <p:cNvPr id="12" name="Imagen 11">
            <a:extLst>
              <a:ext uri="{FF2B5EF4-FFF2-40B4-BE49-F238E27FC236}">
                <a16:creationId xmlns="" xmlns:a16="http://schemas.microsoft.com/office/drawing/2014/main" id="{3D938047-DFC6-C748-B69B-7C578D2E8CFD}"/>
              </a:ext>
            </a:extLst>
          </p:cNvPr>
          <p:cNvPicPr>
            <a:picLocks noChangeAspect="1"/>
          </p:cNvPicPr>
          <p:nvPr/>
        </p:nvPicPr>
        <p:blipFill>
          <a:blip r:embed="rId3">
            <a:alphaModFix amt="10000"/>
          </a:blip>
          <a:srcRect/>
          <a:stretch/>
        </p:blipFill>
        <p:spPr>
          <a:xfrm>
            <a:off x="-1136349" y="5774762"/>
            <a:ext cx="3422048" cy="3422048"/>
          </a:xfrm>
          <a:prstGeom prst="rect">
            <a:avLst/>
          </a:prstGeom>
        </p:spPr>
      </p:pic>
      <p:sp>
        <p:nvSpPr>
          <p:cNvPr id="13" name="CuadroTexto 12">
            <a:extLst>
              <a:ext uri="{FF2B5EF4-FFF2-40B4-BE49-F238E27FC236}">
                <a16:creationId xmlns="" xmlns:a16="http://schemas.microsoft.com/office/drawing/2014/main" id="{6F2077A2-CBFD-BB45-9975-C0912509C4C1}"/>
              </a:ext>
            </a:extLst>
          </p:cNvPr>
          <p:cNvSpPr txBox="1"/>
          <p:nvPr/>
        </p:nvSpPr>
        <p:spPr>
          <a:xfrm>
            <a:off x="535517" y="1861841"/>
            <a:ext cx="5315318" cy="523220"/>
          </a:xfrm>
          <a:prstGeom prst="rect">
            <a:avLst/>
          </a:prstGeom>
          <a:noFill/>
        </p:spPr>
        <p:txBody>
          <a:bodyPr wrap="square" rtlCol="0">
            <a:spAutoFit/>
          </a:bodyPr>
          <a:lstStyle/>
          <a:p>
            <a:r>
              <a:rPr lang="es-VE" sz="2800" b="1" spc="1000" dirty="0">
                <a:solidFill>
                  <a:schemeClr val="accent1">
                    <a:lumMod val="75000"/>
                  </a:schemeClr>
                </a:solidFill>
                <a:latin typeface="Calibri" panose="020F0502020204030204" pitchFamily="34" charset="0"/>
                <a:cs typeface="Calibri" panose="020F0502020204030204" pitchFamily="34" charset="0"/>
              </a:rPr>
              <a:t>7</a:t>
            </a:r>
            <a:r>
              <a:rPr lang="es-VE" sz="2800" b="1" spc="1000" dirty="0" smtClean="0">
                <a:solidFill>
                  <a:schemeClr val="accent1">
                    <a:lumMod val="75000"/>
                  </a:schemeClr>
                </a:solidFill>
                <a:latin typeface="Calibri" panose="020F0502020204030204" pitchFamily="34" charset="0"/>
                <a:cs typeface="Calibri" panose="020F0502020204030204" pitchFamily="34" charset="0"/>
              </a:rPr>
              <a:t>|PRINCIPALES</a:t>
            </a:r>
            <a:endParaRPr lang="es-VE" sz="2800" b="1" spc="1000" dirty="0">
              <a:solidFill>
                <a:schemeClr val="accent1">
                  <a:lumMod val="75000"/>
                </a:schemeClr>
              </a:solidFill>
              <a:latin typeface="Calibri" panose="020F0502020204030204" pitchFamily="34" charset="0"/>
              <a:cs typeface="Calibri" panose="020F0502020204030204" pitchFamily="34" charset="0"/>
            </a:endParaRPr>
          </a:p>
        </p:txBody>
      </p:sp>
      <p:sp>
        <p:nvSpPr>
          <p:cNvPr id="15" name="CuadroTexto 14">
            <a:extLst>
              <a:ext uri="{FF2B5EF4-FFF2-40B4-BE49-F238E27FC236}">
                <a16:creationId xmlns="" xmlns:a16="http://schemas.microsoft.com/office/drawing/2014/main" id="{199D8B99-14D5-B24C-8BB8-AFAA87957DAC}"/>
              </a:ext>
            </a:extLst>
          </p:cNvPr>
          <p:cNvSpPr txBox="1"/>
          <p:nvPr/>
        </p:nvSpPr>
        <p:spPr>
          <a:xfrm>
            <a:off x="890701" y="2270802"/>
            <a:ext cx="5778385" cy="646331"/>
          </a:xfrm>
          <a:prstGeom prst="rect">
            <a:avLst/>
          </a:prstGeom>
          <a:noFill/>
        </p:spPr>
        <p:txBody>
          <a:bodyPr wrap="square" rtlCol="0">
            <a:spAutoFit/>
          </a:bodyPr>
          <a:lstStyle/>
          <a:p>
            <a:r>
              <a:rPr lang="es-VE" b="1" spc="1000" dirty="0">
                <a:solidFill>
                  <a:schemeClr val="accent1">
                    <a:lumMod val="75000"/>
                  </a:schemeClr>
                </a:solidFill>
                <a:latin typeface="Calibri Light" panose="020F0302020204030204" pitchFamily="34" charset="0"/>
                <a:cs typeface="Calibri Light" panose="020F0302020204030204" pitchFamily="34" charset="0"/>
              </a:rPr>
              <a:t>PRODUCTOS </a:t>
            </a:r>
            <a:r>
              <a:rPr lang="es-VE" b="1" spc="1000" dirty="0" smtClean="0">
                <a:solidFill>
                  <a:schemeClr val="accent1">
                    <a:lumMod val="75000"/>
                  </a:schemeClr>
                </a:solidFill>
                <a:latin typeface="Calibri Light" panose="020F0302020204030204" pitchFamily="34" charset="0"/>
                <a:cs typeface="Calibri Light" panose="020F0302020204030204" pitchFamily="34" charset="0"/>
              </a:rPr>
              <a:t>IMPORTADOS POR CHINA</a:t>
            </a:r>
            <a:endParaRPr lang="es-VE" sz="1200" b="1" spc="1000" dirty="0">
              <a:solidFill>
                <a:schemeClr val="accent1">
                  <a:lumMod val="75000"/>
                </a:schemeClr>
              </a:solidFill>
              <a:latin typeface="Arial" pitchFamily="34" charset="0"/>
              <a:cs typeface="Arial" pitchFamily="34" charset="0"/>
            </a:endParaRPr>
          </a:p>
        </p:txBody>
      </p:sp>
      <p:sp>
        <p:nvSpPr>
          <p:cNvPr id="9" name="CuadroTexto 8">
            <a:extLst>
              <a:ext uri="{FF2B5EF4-FFF2-40B4-BE49-F238E27FC236}">
                <a16:creationId xmlns="" xmlns:a16="http://schemas.microsoft.com/office/drawing/2014/main" id="{D4ADDEF1-6DA7-E044-A363-393E59BCF8C0}"/>
              </a:ext>
            </a:extLst>
          </p:cNvPr>
          <p:cNvSpPr txBox="1"/>
          <p:nvPr/>
        </p:nvSpPr>
        <p:spPr>
          <a:xfrm>
            <a:off x="1" y="8321972"/>
            <a:ext cx="7775574" cy="1015663"/>
          </a:xfrm>
          <a:prstGeom prst="rect">
            <a:avLst/>
          </a:prstGeom>
          <a:noFill/>
        </p:spPr>
        <p:txBody>
          <a:bodyPr wrap="square" rtlCol="0">
            <a:spAutoFit/>
          </a:bodyPr>
          <a:lstStyle/>
          <a:p>
            <a:pPr algn="ctr"/>
            <a:r>
              <a:rPr lang="es-VE" sz="6000" dirty="0" smtClean="0">
                <a:solidFill>
                  <a:schemeClr val="tx2">
                    <a:lumMod val="75000"/>
                    <a:alpha val="28000"/>
                  </a:schemeClr>
                </a:solidFill>
                <a:latin typeface="Calibri" panose="020F0502020204030204" pitchFamily="34" charset="0"/>
                <a:cs typeface="Calibri" panose="020F0502020204030204" pitchFamily="34" charset="0"/>
              </a:rPr>
              <a:t>IMPORTADOS</a:t>
            </a:r>
            <a:endParaRPr lang="es-VE" sz="6000" dirty="0">
              <a:solidFill>
                <a:schemeClr val="tx2">
                  <a:lumMod val="75000"/>
                  <a:alpha val="28000"/>
                </a:schemeClr>
              </a:solidFill>
              <a:latin typeface="Calibri" panose="020F0502020204030204" pitchFamily="34" charset="0"/>
              <a:cs typeface="Calibri" panose="020F0502020204030204" pitchFamily="34" charset="0"/>
            </a:endParaRPr>
          </a:p>
        </p:txBody>
      </p:sp>
      <p:sp>
        <p:nvSpPr>
          <p:cNvPr id="10" name="Rectángulo 13">
            <a:extLst>
              <a:ext uri="{FF2B5EF4-FFF2-40B4-BE49-F238E27FC236}">
                <a16:creationId xmlns="" xmlns:a16="http://schemas.microsoft.com/office/drawing/2014/main" id="{CE7E4CFF-9B9F-9E45-BCBB-512FE9100948}"/>
              </a:ext>
            </a:extLst>
          </p:cNvPr>
          <p:cNvSpPr/>
          <p:nvPr/>
        </p:nvSpPr>
        <p:spPr>
          <a:xfrm>
            <a:off x="3013473" y="3258089"/>
            <a:ext cx="4314427" cy="4539704"/>
          </a:xfrm>
          <a:prstGeom prst="rect">
            <a:avLst/>
          </a:prstGeom>
        </p:spPr>
        <p:txBody>
          <a:bodyPr wrap="square">
            <a:spAutoFit/>
          </a:bodyPr>
          <a:lstStyle/>
          <a:p>
            <a:pPr lvl="0"/>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Combustibles minerales, aceites minerales y productos de su destilación; materias bituminosas:</a:t>
            </a:r>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r>
              <a:rPr lang="es-VE" sz="1100" dirty="0">
                <a:latin typeface="Arial" panose="020B0604020202020204" pitchFamily="34" charset="0"/>
                <a:cs typeface="Arial" panose="020B0604020202020204" pitchFamily="34" charset="0"/>
              </a:rPr>
              <a:t>514.418.741 miles de USD.</a:t>
            </a:r>
            <a:endParaRPr lang="es-ES" sz="1100" dirty="0">
              <a:latin typeface="Arial" panose="020B0604020202020204" pitchFamily="34" charset="0"/>
              <a:cs typeface="Arial" panose="020B0604020202020204" pitchFamily="34" charset="0"/>
            </a:endParaRPr>
          </a:p>
          <a:p>
            <a:r>
              <a:rPr lang="es-VE" sz="1600" b="1" dirty="0" smtClean="0">
                <a:solidFill>
                  <a:schemeClr val="accent1">
                    <a:lumMod val="50000"/>
                  </a:schemeClr>
                </a:solidFill>
                <a:latin typeface="Arial" panose="020B0604020202020204" pitchFamily="34" charset="0"/>
                <a:cs typeface="Arial" panose="020B0604020202020204" pitchFamily="34" charset="0"/>
              </a:rPr>
              <a:t>20,10</a:t>
            </a:r>
            <a:r>
              <a:rPr lang="es-VE" sz="1600" b="1" dirty="0">
                <a:solidFill>
                  <a:schemeClr val="accent1">
                    <a:lumMod val="50000"/>
                  </a:schemeClr>
                </a:solidFill>
                <a:latin typeface="Arial" panose="020B0604020202020204" pitchFamily="34" charset="0"/>
                <a:cs typeface="Arial" panose="020B0604020202020204" pitchFamily="34" charset="0"/>
              </a:rPr>
              <a:t>% </a:t>
            </a:r>
          </a:p>
          <a:p>
            <a:endParaRPr lang="es-VE" sz="1100" b="1" dirty="0" smtClean="0">
              <a:latin typeface="Arial" panose="020B0604020202020204" pitchFamily="34" charset="0"/>
              <a:cs typeface="Arial" panose="020B0604020202020204" pitchFamily="34" charset="0"/>
            </a:endParaRPr>
          </a:p>
          <a:p>
            <a:r>
              <a:rPr lang="es-VE" sz="1100" b="1" dirty="0" smtClean="0">
                <a:latin typeface="Arial" panose="020B0604020202020204" pitchFamily="34" charset="0"/>
                <a:cs typeface="Arial" panose="020B0604020202020204" pitchFamily="34" charset="0"/>
              </a:rPr>
              <a:t>Máquinas</a:t>
            </a:r>
            <a:r>
              <a:rPr lang="es-VE" sz="1100" b="1" dirty="0">
                <a:latin typeface="Arial" panose="020B0604020202020204" pitchFamily="34" charset="0"/>
                <a:cs typeface="Arial" panose="020B0604020202020204" pitchFamily="34" charset="0"/>
              </a:rPr>
              <a:t>, aparatos y material eléctrico, y sus partes; aparatos de grabación o reproducción:</a:t>
            </a:r>
            <a:r>
              <a:rPr lang="es-VE" sz="1100" dirty="0">
                <a:latin typeface="Arial" panose="020B0604020202020204" pitchFamily="34" charset="0"/>
                <a:cs typeface="Arial" panose="020B0604020202020204" pitchFamily="34" charset="0"/>
              </a:rPr>
              <a:t> </a:t>
            </a:r>
            <a:endParaRPr lang="es-ES" sz="1100" dirty="0">
              <a:latin typeface="Arial" panose="020B0604020202020204" pitchFamily="34" charset="0"/>
              <a:cs typeface="Arial" panose="020B0604020202020204" pitchFamily="34" charset="0"/>
            </a:endParaRPr>
          </a:p>
          <a:p>
            <a:r>
              <a:rPr lang="es-VE" sz="1100" dirty="0" smtClean="0">
                <a:latin typeface="Arial" panose="020B0604020202020204" pitchFamily="34" charset="0"/>
                <a:cs typeface="Arial" panose="020B0604020202020204" pitchFamily="34" charset="0"/>
              </a:rPr>
              <a:t>512.856.712 </a:t>
            </a:r>
            <a:r>
              <a:rPr lang="es-VE" sz="1100" dirty="0">
                <a:latin typeface="Arial" panose="020B0604020202020204" pitchFamily="34" charset="0"/>
                <a:cs typeface="Arial" panose="020B0604020202020204" pitchFamily="34" charset="0"/>
              </a:rPr>
              <a:t>miles de USD</a:t>
            </a:r>
            <a:r>
              <a:rPr lang="es-VE" sz="1100" dirty="0" smtClean="0">
                <a:latin typeface="Arial" panose="020B0604020202020204" pitchFamily="34" charset="0"/>
                <a:cs typeface="Arial" panose="020B0604020202020204" pitchFamily="34" charset="0"/>
              </a:rPr>
              <a:t>.</a:t>
            </a:r>
          </a:p>
          <a:p>
            <a:r>
              <a:rPr lang="es-VE" sz="1600" b="1" dirty="0">
                <a:solidFill>
                  <a:schemeClr val="accent1">
                    <a:lumMod val="50000"/>
                  </a:schemeClr>
                </a:solidFill>
                <a:latin typeface="Arial" panose="020B0604020202020204" pitchFamily="34" charset="0"/>
                <a:cs typeface="Arial" panose="020B0604020202020204" pitchFamily="34" charset="0"/>
              </a:rPr>
              <a:t>20,04% </a:t>
            </a:r>
            <a:endParaRPr lang="es-VE" sz="1600" b="1" dirty="0" smtClean="0">
              <a:solidFill>
                <a:schemeClr val="accent1">
                  <a:lumMod val="50000"/>
                </a:schemeClr>
              </a:solidFill>
              <a:latin typeface="Arial" panose="020B0604020202020204" pitchFamily="34" charset="0"/>
              <a:cs typeface="Arial" panose="020B0604020202020204" pitchFamily="34" charset="0"/>
            </a:endParaRPr>
          </a:p>
          <a:p>
            <a:endParaRPr lang="es-ES" sz="1100" dirty="0">
              <a:latin typeface="Arial" panose="020B0604020202020204" pitchFamily="34" charset="0"/>
              <a:cs typeface="Arial" panose="020B0604020202020204" pitchFamily="34" charset="0"/>
            </a:endParaRPr>
          </a:p>
          <a:p>
            <a:pPr lvl="0"/>
            <a:r>
              <a:rPr lang="es-VE" sz="1100" b="1" dirty="0">
                <a:latin typeface="Arial" panose="020B0604020202020204" pitchFamily="34" charset="0"/>
                <a:cs typeface="Arial" panose="020B0604020202020204" pitchFamily="34" charset="0"/>
              </a:rPr>
              <a:t>Minerales metalíferos, escorias y cenizas:</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r>
              <a:rPr lang="es-VE" sz="1100" dirty="0" smtClean="0">
                <a:latin typeface="Arial" panose="020B0604020202020204" pitchFamily="34" charset="0"/>
                <a:cs typeface="Arial" panose="020B0604020202020204" pitchFamily="34" charset="0"/>
              </a:rPr>
              <a:t>237.898.326 </a:t>
            </a:r>
            <a:r>
              <a:rPr lang="es-VE" sz="1100" dirty="0">
                <a:latin typeface="Arial" panose="020B0604020202020204" pitchFamily="34" charset="0"/>
                <a:cs typeface="Arial" panose="020B0604020202020204" pitchFamily="34" charset="0"/>
              </a:rPr>
              <a:t>miles de USD.</a:t>
            </a:r>
            <a:endParaRPr lang="es-ES" sz="1100" dirty="0">
              <a:latin typeface="Arial" panose="020B0604020202020204" pitchFamily="34" charset="0"/>
              <a:cs typeface="Arial" panose="020B0604020202020204" pitchFamily="34" charset="0"/>
            </a:endParaRPr>
          </a:p>
          <a:p>
            <a:r>
              <a:rPr lang="es-VE" sz="1600" b="1" dirty="0" smtClean="0">
                <a:solidFill>
                  <a:schemeClr val="accent1">
                    <a:lumMod val="50000"/>
                  </a:schemeClr>
                </a:solidFill>
                <a:latin typeface="Arial" panose="020B0604020202020204" pitchFamily="34" charset="0"/>
                <a:cs typeface="Arial" panose="020B0604020202020204" pitchFamily="34" charset="0"/>
              </a:rPr>
              <a:t>9,30</a:t>
            </a:r>
            <a:r>
              <a:rPr lang="es-VE" sz="1600" b="1" dirty="0">
                <a:solidFill>
                  <a:schemeClr val="accent1">
                    <a:lumMod val="50000"/>
                  </a:schemeClr>
                </a:solidFill>
                <a:latin typeface="Arial" panose="020B0604020202020204" pitchFamily="34" charset="0"/>
                <a:cs typeface="Arial" panose="020B0604020202020204" pitchFamily="34" charset="0"/>
              </a:rPr>
              <a:t>% </a:t>
            </a:r>
            <a:endParaRPr lang="es-VE" sz="1600" b="1" dirty="0" smtClean="0">
              <a:solidFill>
                <a:schemeClr val="accent1">
                  <a:lumMod val="50000"/>
                </a:schemeClr>
              </a:solidFill>
              <a:latin typeface="Arial" panose="020B0604020202020204" pitchFamily="34" charset="0"/>
              <a:cs typeface="Arial" panose="020B0604020202020204" pitchFamily="34" charset="0"/>
            </a:endParaRPr>
          </a:p>
          <a:p>
            <a:endParaRPr lang="es-VE" sz="1100" b="1" dirty="0">
              <a:latin typeface="Arial" panose="020B0604020202020204" pitchFamily="34" charset="0"/>
              <a:cs typeface="Arial" panose="020B0604020202020204" pitchFamily="34" charset="0"/>
            </a:endParaRPr>
          </a:p>
          <a:p>
            <a:r>
              <a:rPr lang="es-VE" sz="1100" b="1" dirty="0" smtClean="0">
                <a:latin typeface="Arial" panose="020B0604020202020204" pitchFamily="34" charset="0"/>
                <a:cs typeface="Arial" panose="020B0604020202020204" pitchFamily="34" charset="0"/>
              </a:rPr>
              <a:t>Reactores </a:t>
            </a:r>
            <a:r>
              <a:rPr lang="es-VE" sz="1100" b="1" dirty="0">
                <a:latin typeface="Arial" panose="020B0604020202020204" pitchFamily="34" charset="0"/>
                <a:cs typeface="Arial" panose="020B0604020202020204" pitchFamily="34" charset="0"/>
              </a:rPr>
              <a:t>nucleares, calderas, máquinas, aparatos y artefactos mecánicos; partes de estas máquinas:</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r>
              <a:rPr lang="es-VE" sz="1100" dirty="0">
                <a:latin typeface="Arial" panose="020B0604020202020204" pitchFamily="34" charset="0"/>
                <a:cs typeface="Arial" panose="020B0604020202020204" pitchFamily="34" charset="0"/>
              </a:rPr>
              <a:t>214.565.043 miles de USD</a:t>
            </a:r>
            <a:r>
              <a:rPr lang="es-VE" sz="1100" dirty="0" smtClean="0">
                <a:latin typeface="Arial" panose="020B0604020202020204" pitchFamily="34" charset="0"/>
                <a:cs typeface="Arial" panose="020B0604020202020204" pitchFamily="34" charset="0"/>
              </a:rPr>
              <a:t>.</a:t>
            </a:r>
            <a:endParaRPr lang="es-ES" sz="1100" dirty="0">
              <a:latin typeface="Arial" panose="020B0604020202020204" pitchFamily="34" charset="0"/>
              <a:cs typeface="Arial" panose="020B0604020202020204" pitchFamily="34" charset="0"/>
            </a:endParaRPr>
          </a:p>
          <a:p>
            <a:r>
              <a:rPr lang="es-VE" sz="1600" b="1" dirty="0">
                <a:solidFill>
                  <a:schemeClr val="accent1">
                    <a:lumMod val="50000"/>
                  </a:schemeClr>
                </a:solidFill>
                <a:latin typeface="Arial" panose="020B0604020202020204" pitchFamily="34" charset="0"/>
                <a:cs typeface="Arial" panose="020B0604020202020204" pitchFamily="34" charset="0"/>
              </a:rPr>
              <a:t>8,38% </a:t>
            </a:r>
          </a:p>
          <a:p>
            <a:endParaRPr lang="es-VE" sz="1100" b="1" dirty="0" smtClean="0">
              <a:latin typeface="Arial" panose="020B0604020202020204" pitchFamily="34" charset="0"/>
              <a:cs typeface="Arial" panose="020B0604020202020204" pitchFamily="34" charset="0"/>
            </a:endParaRPr>
          </a:p>
          <a:p>
            <a:r>
              <a:rPr lang="es-VE" sz="1100" b="1" dirty="0" smtClean="0">
                <a:latin typeface="Arial" panose="020B0604020202020204" pitchFamily="34" charset="0"/>
                <a:cs typeface="Arial" panose="020B0604020202020204" pitchFamily="34" charset="0"/>
              </a:rPr>
              <a:t>Perlas </a:t>
            </a:r>
            <a:r>
              <a:rPr lang="es-VE" sz="1100" b="1" dirty="0">
                <a:latin typeface="Arial" panose="020B0604020202020204" pitchFamily="34" charset="0"/>
                <a:cs typeface="Arial" panose="020B0604020202020204" pitchFamily="34" charset="0"/>
              </a:rPr>
              <a:t>finas (naturales) o cultivadas, piedras preciosas o semipreciosas, metales preciosos:</a:t>
            </a:r>
            <a:r>
              <a:rPr lang="es-VE" sz="1100" dirty="0">
                <a:latin typeface="Arial" panose="020B0604020202020204" pitchFamily="34" charset="0"/>
                <a:cs typeface="Arial" panose="020B0604020202020204" pitchFamily="34" charset="0"/>
              </a:rPr>
              <a:t> </a:t>
            </a:r>
            <a:endParaRPr lang="es-VE" sz="1100" dirty="0" smtClean="0">
              <a:latin typeface="Arial" panose="020B0604020202020204" pitchFamily="34" charset="0"/>
              <a:cs typeface="Arial" panose="020B0604020202020204" pitchFamily="34" charset="0"/>
            </a:endParaRPr>
          </a:p>
          <a:p>
            <a:r>
              <a:rPr lang="es-VE" sz="1100" dirty="0">
                <a:latin typeface="Arial" panose="020B0604020202020204" pitchFamily="34" charset="0"/>
                <a:cs typeface="Arial" panose="020B0604020202020204" pitchFamily="34" charset="0"/>
              </a:rPr>
              <a:t>114.223.729 miles de USD</a:t>
            </a:r>
            <a:r>
              <a:rPr lang="es-VE" sz="1100" dirty="0" smtClean="0">
                <a:latin typeface="Arial" panose="020B0604020202020204" pitchFamily="34" charset="0"/>
                <a:cs typeface="Arial" panose="020B0604020202020204" pitchFamily="34" charset="0"/>
              </a:rPr>
              <a:t>.</a:t>
            </a:r>
            <a:endParaRPr lang="es-ES" sz="1100" dirty="0">
              <a:latin typeface="Arial" panose="020B0604020202020204" pitchFamily="34" charset="0"/>
              <a:cs typeface="Arial" panose="020B0604020202020204" pitchFamily="34" charset="0"/>
            </a:endParaRPr>
          </a:p>
          <a:p>
            <a:r>
              <a:rPr lang="es-VE" sz="1600" b="1" dirty="0">
                <a:solidFill>
                  <a:schemeClr val="accent1">
                    <a:lumMod val="50000"/>
                  </a:schemeClr>
                </a:solidFill>
                <a:latin typeface="Arial" panose="020B0604020202020204" pitchFamily="34" charset="0"/>
                <a:cs typeface="Arial" panose="020B0604020202020204" pitchFamily="34" charset="0"/>
              </a:rPr>
              <a:t>4,46% </a:t>
            </a:r>
            <a:endParaRPr lang="es-ES" sz="16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5546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5358</TotalTime>
  <Words>1125</Words>
  <Application>Microsoft Office PowerPoint</Application>
  <PresentationFormat>Personalizado</PresentationFormat>
  <Paragraphs>225</Paragraphs>
  <Slides>18</Slides>
  <Notes>1</Notes>
  <HiddenSlides>0</HiddenSlides>
  <MMClips>0</MMClips>
  <ScaleCrop>false</ScaleCrop>
  <HeadingPairs>
    <vt:vector size="4" baseType="variant">
      <vt:variant>
        <vt:lpstr>Tema</vt:lpstr>
      </vt:variant>
      <vt:variant>
        <vt:i4>1</vt:i4>
      </vt:variant>
      <vt:variant>
        <vt:lpstr>Títulos de diapositiva</vt:lpstr>
      </vt:variant>
      <vt:variant>
        <vt:i4>18</vt:i4>
      </vt:variant>
    </vt:vector>
  </HeadingPairs>
  <TitlesOfParts>
    <vt:vector size="19"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vhijuelos</cp:lastModifiedBy>
  <cp:revision>359</cp:revision>
  <dcterms:created xsi:type="dcterms:W3CDTF">2022-02-02T13:13:22Z</dcterms:created>
  <dcterms:modified xsi:type="dcterms:W3CDTF">2024-10-17T19:24:51Z</dcterms:modified>
</cp:coreProperties>
</file>