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257" r:id="rId3"/>
    <p:sldId id="259" r:id="rId4"/>
    <p:sldId id="260" r:id="rId5"/>
    <p:sldId id="261" r:id="rId6"/>
    <p:sldId id="284" r:id="rId7"/>
    <p:sldId id="263" r:id="rId8"/>
    <p:sldId id="265" r:id="rId9"/>
    <p:sldId id="264" r:id="rId10"/>
    <p:sldId id="278" r:id="rId11"/>
    <p:sldId id="277" r:id="rId12"/>
    <p:sldId id="268" r:id="rId13"/>
    <p:sldId id="285" r:id="rId14"/>
    <p:sldId id="270" r:id="rId15"/>
    <p:sldId id="286" r:id="rId16"/>
    <p:sldId id="273" r:id="rId17"/>
    <p:sldId id="287" r:id="rId18"/>
    <p:sldId id="258" r:id="rId19"/>
  </p:sldIdLst>
  <p:sldSz cx="7775575" cy="100441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p:restoredTop sz="94674"/>
  </p:normalViewPr>
  <p:slideViewPr>
    <p:cSldViewPr snapToGrid="0" snapToObjects="1">
      <p:cViewPr>
        <p:scale>
          <a:sx n="67" d="100"/>
          <a:sy n="67" d="100"/>
        </p:scale>
        <p:origin x="-2340" y="78"/>
      </p:cViewPr>
      <p:guideLst>
        <p:guide orient="horz" pos="3163"/>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E792F-0DEB-40EC-98B8-45B196BAE5B8}" type="datetimeFigureOut">
              <a:rPr lang="es-VE" smtClean="0"/>
              <a:t>17/10/2024</a:t>
            </a:fld>
            <a:endParaRPr lang="es-VE"/>
          </a:p>
        </p:txBody>
      </p:sp>
      <p:sp>
        <p:nvSpPr>
          <p:cNvPr id="4" name="3 Marcador de imagen de diapositiva"/>
          <p:cNvSpPr>
            <a:spLocks noGrp="1" noRot="1" noChangeAspect="1"/>
          </p:cNvSpPr>
          <p:nvPr>
            <p:ph type="sldImg" idx="2"/>
          </p:nvPr>
        </p:nvSpPr>
        <p:spPr>
          <a:xfrm>
            <a:off x="2101850" y="685800"/>
            <a:ext cx="26543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E21CA-896B-455E-B660-2351D49749E9}" type="slidenum">
              <a:rPr lang="es-VE" smtClean="0"/>
              <a:t>‹Nº›</a:t>
            </a:fld>
            <a:endParaRPr lang="es-VE"/>
          </a:p>
        </p:txBody>
      </p:sp>
    </p:spTree>
    <p:extLst>
      <p:ext uri="{BB962C8B-B14F-4D97-AF65-F5344CB8AC3E}">
        <p14:creationId xmlns:p14="http://schemas.microsoft.com/office/powerpoint/2010/main" val="60024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60EE21CA-896B-455E-B660-2351D49749E9}" type="slidenum">
              <a:rPr lang="es-VE" smtClean="0"/>
              <a:t>16</a:t>
            </a:fld>
            <a:endParaRPr lang="es-VE"/>
          </a:p>
        </p:txBody>
      </p:sp>
    </p:spTree>
    <p:extLst>
      <p:ext uri="{BB962C8B-B14F-4D97-AF65-F5344CB8AC3E}">
        <p14:creationId xmlns:p14="http://schemas.microsoft.com/office/powerpoint/2010/main" val="5805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60EE21CA-896B-455E-B660-2351D49749E9}" type="slidenum">
              <a:rPr lang="es-VE" smtClean="0"/>
              <a:t>17</a:t>
            </a:fld>
            <a:endParaRPr lang="es-VE"/>
          </a:p>
        </p:txBody>
      </p:sp>
    </p:spTree>
    <p:extLst>
      <p:ext uri="{BB962C8B-B14F-4D97-AF65-F5344CB8AC3E}">
        <p14:creationId xmlns:p14="http://schemas.microsoft.com/office/powerpoint/2010/main" val="5805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643794"/>
            <a:ext cx="6609239" cy="3496839"/>
          </a:xfrm>
        </p:spPr>
        <p:txBody>
          <a:bodyPr anchor="b"/>
          <a:lstStyle>
            <a:lvl1pPr algn="ctr">
              <a:defRPr sz="510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947" y="5275485"/>
            <a:ext cx="5831681" cy="2425002"/>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90765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12368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34756"/>
            <a:ext cx="1676608" cy="85119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571" y="534756"/>
            <a:ext cx="4932630" cy="851192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8561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380824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522" y="2504056"/>
            <a:ext cx="6706433" cy="4178071"/>
          </a:xfrm>
        </p:spPr>
        <p:txBody>
          <a:bodyPr anchor="b"/>
          <a:lstStyle>
            <a:lvl1pPr>
              <a:defRPr sz="510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522" y="6721654"/>
            <a:ext cx="6706433" cy="2197149"/>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63045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571" y="2673780"/>
            <a:ext cx="3304619" cy="637289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6385" y="2673780"/>
            <a:ext cx="3304619" cy="637289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6740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584" y="534758"/>
            <a:ext cx="6706433" cy="194139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584" y="2462203"/>
            <a:ext cx="3289432" cy="1206688"/>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a:t>Haga clic para modificar los estilos de texto del patrón</a:t>
            </a:r>
          </a:p>
        </p:txBody>
      </p:sp>
      <p:sp>
        <p:nvSpPr>
          <p:cNvPr id="4" name="Content Placeholder 3"/>
          <p:cNvSpPr>
            <a:spLocks noGrp="1"/>
          </p:cNvSpPr>
          <p:nvPr>
            <p:ph sz="half" idx="2"/>
          </p:nvPr>
        </p:nvSpPr>
        <p:spPr>
          <a:xfrm>
            <a:off x="535584" y="3668891"/>
            <a:ext cx="3289432" cy="53963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6385" y="2462203"/>
            <a:ext cx="3305632" cy="1206688"/>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a:t>Haga clic para modificar los estilos de texto del patrón</a:t>
            </a:r>
          </a:p>
        </p:txBody>
      </p:sp>
      <p:sp>
        <p:nvSpPr>
          <p:cNvPr id="6" name="Content Placeholder 5"/>
          <p:cNvSpPr>
            <a:spLocks noGrp="1"/>
          </p:cNvSpPr>
          <p:nvPr>
            <p:ph sz="quarter" idx="4"/>
          </p:nvPr>
        </p:nvSpPr>
        <p:spPr>
          <a:xfrm>
            <a:off x="3936385" y="3668891"/>
            <a:ext cx="3305632" cy="53963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0DE080-9392-F043-9910-AC096FDA5139}" type="datetimeFigureOut">
              <a:rPr lang="es-VE" smtClean="0"/>
              <a:t>17/10/2024</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80471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60DE080-9392-F043-9910-AC096FDA5139}" type="datetimeFigureOut">
              <a:rPr lang="es-VE" smtClean="0"/>
              <a:t>17/10/2024</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04715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DE080-9392-F043-9910-AC096FDA5139}" type="datetimeFigureOut">
              <a:rPr lang="es-VE" smtClean="0"/>
              <a:t>17/10/2024</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403025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69608"/>
            <a:ext cx="2507825" cy="2343626"/>
          </a:xfrm>
        </p:spPr>
        <p:txBody>
          <a:bodyPr anchor="b"/>
          <a:lstStyle>
            <a:lvl1pPr>
              <a:defRPr sz="2721"/>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5632" y="1446169"/>
            <a:ext cx="3936385" cy="7137830"/>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584" y="3013234"/>
            <a:ext cx="2507825" cy="5582389"/>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23457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69608"/>
            <a:ext cx="2507825" cy="2343626"/>
          </a:xfrm>
        </p:spPr>
        <p:txBody>
          <a:bodyPr anchor="b"/>
          <a:lstStyle>
            <a:lvl1pPr>
              <a:defRPr sz="272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5632" y="1446169"/>
            <a:ext cx="3936385" cy="7137830"/>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584" y="3013234"/>
            <a:ext cx="2507825" cy="5582389"/>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19832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34758"/>
            <a:ext cx="6706433" cy="19413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571" y="2673780"/>
            <a:ext cx="6706433" cy="637289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571" y="9309407"/>
            <a:ext cx="1749504" cy="534756"/>
          </a:xfrm>
          <a:prstGeom prst="rect">
            <a:avLst/>
          </a:prstGeom>
        </p:spPr>
        <p:txBody>
          <a:bodyPr vert="horz" lIns="91440" tIns="45720" rIns="91440" bIns="45720" rtlCol="0" anchor="ctr"/>
          <a:lstStyle>
            <a:lvl1pPr algn="l">
              <a:defRPr sz="1020">
                <a:solidFill>
                  <a:schemeClr val="tx1">
                    <a:tint val="75000"/>
                  </a:schemeClr>
                </a:solidFill>
              </a:defRPr>
            </a:lvl1pPr>
          </a:lstStyle>
          <a:p>
            <a:fld id="{860DE080-9392-F043-9910-AC096FDA5139}" type="datetimeFigureOut">
              <a:rPr lang="es-VE" smtClean="0"/>
              <a:t>17/10/2024</a:t>
            </a:fld>
            <a:endParaRPr lang="es-VE"/>
          </a:p>
        </p:txBody>
      </p:sp>
      <p:sp>
        <p:nvSpPr>
          <p:cNvPr id="5" name="Footer Placeholder 4"/>
          <p:cNvSpPr>
            <a:spLocks noGrp="1"/>
          </p:cNvSpPr>
          <p:nvPr>
            <p:ph type="ftr" sz="quarter" idx="3"/>
          </p:nvPr>
        </p:nvSpPr>
        <p:spPr>
          <a:xfrm>
            <a:off x="2575659" y="9309407"/>
            <a:ext cx="2624257" cy="534756"/>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5491500" y="9309407"/>
            <a:ext cx="1749504" cy="534756"/>
          </a:xfrm>
          <a:prstGeom prst="rect">
            <a:avLst/>
          </a:prstGeom>
        </p:spPr>
        <p:txBody>
          <a:bodyPr vert="horz" lIns="91440" tIns="45720" rIns="91440" bIns="45720" rtlCol="0" anchor="ctr"/>
          <a:lstStyle>
            <a:lvl1pPr algn="r">
              <a:defRPr sz="1020">
                <a:solidFill>
                  <a:schemeClr val="tx1">
                    <a:tint val="75000"/>
                  </a:schemeClr>
                </a:solidFill>
              </a:defRPr>
            </a:lvl1pPr>
          </a:lstStyle>
          <a:p>
            <a:fld id="{1632EF85-8549-5947-AA59-3A106282B07D}" type="slidenum">
              <a:rPr lang="es-VE" smtClean="0"/>
              <a:t>‹Nº›</a:t>
            </a:fld>
            <a:endParaRPr lang="es-VE"/>
          </a:p>
        </p:txBody>
      </p:sp>
    </p:spTree>
    <p:extLst>
      <p:ext uri="{BB962C8B-B14F-4D97-AF65-F5344CB8AC3E}">
        <p14:creationId xmlns:p14="http://schemas.microsoft.com/office/powerpoint/2010/main" val="2713753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rot="16200000">
            <a:off x="4134384" y="1908060"/>
            <a:ext cx="4728142" cy="1323439"/>
          </a:xfrm>
          <a:prstGeom prst="rect">
            <a:avLst/>
          </a:prstGeom>
          <a:noFill/>
        </p:spPr>
        <p:txBody>
          <a:bodyPr wrap="square" rtlCol="0">
            <a:spAutoFit/>
          </a:bodyPr>
          <a:lstStyle/>
          <a:p>
            <a:pPr algn="r"/>
            <a:r>
              <a:rPr lang="es-ES" sz="4000" b="1" spc="1000" dirty="0" smtClean="0">
                <a:solidFill>
                  <a:schemeClr val="accent1">
                    <a:lumMod val="75000"/>
                  </a:schemeClr>
                </a:solidFill>
                <a:latin typeface="Calibri" panose="020F0502020204030204" pitchFamily="34" charset="0"/>
                <a:cs typeface="Calibri" panose="020F0502020204030204" pitchFamily="34" charset="0"/>
              </a:rPr>
              <a:t>REPÚBLICA</a:t>
            </a:r>
          </a:p>
          <a:p>
            <a:pPr algn="r"/>
            <a:r>
              <a:rPr lang="es-ES" sz="4000" b="1" spc="1000" dirty="0" smtClean="0">
                <a:solidFill>
                  <a:schemeClr val="accent1">
                    <a:lumMod val="75000"/>
                  </a:schemeClr>
                </a:solidFill>
                <a:latin typeface="Calibri" panose="020F0502020204030204" pitchFamily="34" charset="0"/>
                <a:cs typeface="Calibri" panose="020F0502020204030204" pitchFamily="34" charset="0"/>
              </a:rPr>
              <a:t>DE CUBA</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rot="16200000">
            <a:off x="3123925" y="2499496"/>
            <a:ext cx="4728142" cy="584775"/>
          </a:xfrm>
          <a:prstGeom prst="rect">
            <a:avLst/>
          </a:prstGeom>
          <a:noFill/>
        </p:spPr>
        <p:txBody>
          <a:bodyPr wrap="square" rtlCol="0">
            <a:spAutoFit/>
          </a:bodyPr>
          <a:lstStyle/>
          <a:p>
            <a:pPr algn="r"/>
            <a:r>
              <a:rPr lang="es-VE" sz="3200" spc="1000" dirty="0">
                <a:solidFill>
                  <a:schemeClr val="accent1">
                    <a:lumMod val="75000"/>
                  </a:schemeClr>
                </a:solidFill>
                <a:latin typeface="Calibri Light" panose="020F0302020204030204" pitchFamily="34" charset="0"/>
                <a:cs typeface="Calibri Light" panose="020F0302020204030204" pitchFamily="34" charset="0"/>
              </a:rPr>
              <a:t>PERFIL PAÍS</a:t>
            </a:r>
          </a:p>
        </p:txBody>
      </p:sp>
      <p:sp>
        <p:nvSpPr>
          <p:cNvPr id="12" name="Rectángulo 11">
            <a:extLst>
              <a:ext uri="{FF2B5EF4-FFF2-40B4-BE49-F238E27FC236}">
                <a16:creationId xmlns="" xmlns:a16="http://schemas.microsoft.com/office/drawing/2014/main" id="{93E6D5D2-DCC8-F448-8704-B3C3C0E0636D}"/>
              </a:ext>
            </a:extLst>
          </p:cNvPr>
          <p:cNvSpPr/>
          <p:nvPr/>
        </p:nvSpPr>
        <p:spPr>
          <a:xfrm>
            <a:off x="5747675" y="0"/>
            <a:ext cx="94741" cy="4127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CuadroTexto 14">
            <a:extLst>
              <a:ext uri="{FF2B5EF4-FFF2-40B4-BE49-F238E27FC236}">
                <a16:creationId xmlns="" xmlns:a16="http://schemas.microsoft.com/office/drawing/2014/main" id="{B2852A57-53E5-634B-9503-8D1CEFF10519}"/>
              </a:ext>
            </a:extLst>
          </p:cNvPr>
          <p:cNvSpPr txBox="1"/>
          <p:nvPr/>
        </p:nvSpPr>
        <p:spPr>
          <a:xfrm>
            <a:off x="3865889" y="7285402"/>
            <a:ext cx="3403599" cy="1862048"/>
          </a:xfrm>
          <a:prstGeom prst="rect">
            <a:avLst/>
          </a:prstGeom>
          <a:noFill/>
        </p:spPr>
        <p:txBody>
          <a:bodyPr wrap="square" rtlCol="0">
            <a:spAutoFit/>
          </a:bodyPr>
          <a:lstStyle/>
          <a:p>
            <a:pPr algn="ctr"/>
            <a:r>
              <a:rPr lang="es-VE" sz="11500" dirty="0" smtClean="0">
                <a:solidFill>
                  <a:schemeClr val="bg1">
                    <a:alpha val="10000"/>
                  </a:schemeClr>
                </a:solidFill>
                <a:latin typeface="Calibri" panose="020F0502020204030204" pitchFamily="34" charset="0"/>
                <a:cs typeface="Calibri" panose="020F0502020204030204" pitchFamily="34" charset="0"/>
              </a:rPr>
              <a:t>2024</a:t>
            </a:r>
            <a:endParaRPr lang="es-VE" sz="11500" dirty="0">
              <a:solidFill>
                <a:schemeClr val="bg1">
                  <a:alpha val="10000"/>
                </a:schemeClr>
              </a:solidFill>
              <a:latin typeface="Calibri" panose="020F0502020204030204" pitchFamily="34" charset="0"/>
              <a:cs typeface="Calibri" panose="020F0502020204030204" pitchFamily="34" charset="0"/>
            </a:endParaRPr>
          </a:p>
        </p:txBody>
      </p:sp>
      <p:sp>
        <p:nvSpPr>
          <p:cNvPr id="19" name="CuadroTexto 18">
            <a:extLst>
              <a:ext uri="{FF2B5EF4-FFF2-40B4-BE49-F238E27FC236}">
                <a16:creationId xmlns="" xmlns:a16="http://schemas.microsoft.com/office/drawing/2014/main" id="{8F476E64-550C-CE4B-9EDC-2EC9D2A551C5}"/>
              </a:ext>
            </a:extLst>
          </p:cNvPr>
          <p:cNvSpPr txBox="1"/>
          <p:nvPr/>
        </p:nvSpPr>
        <p:spPr>
          <a:xfrm>
            <a:off x="3250916" y="8707964"/>
            <a:ext cx="4728142" cy="369332"/>
          </a:xfrm>
          <a:prstGeom prst="rect">
            <a:avLst/>
          </a:prstGeom>
          <a:noFill/>
        </p:spPr>
        <p:txBody>
          <a:bodyPr wrap="square" rtlCol="0">
            <a:spAutoFit/>
          </a:bodyPr>
          <a:lstStyle/>
          <a:p>
            <a:pPr algn="ctr"/>
            <a:r>
              <a:rPr lang="es-VE" spc="1000" dirty="0">
                <a:solidFill>
                  <a:schemeClr val="bg1">
                    <a:lumMod val="85000"/>
                  </a:schemeClr>
                </a:solidFill>
                <a:latin typeface="Calibri Light" panose="020F0302020204030204" pitchFamily="34" charset="0"/>
                <a:cs typeface="Calibri Light" panose="020F0302020204030204" pitchFamily="34" charset="0"/>
              </a:rPr>
              <a:t>Ficha Técnica</a:t>
            </a:r>
          </a:p>
        </p:txBody>
      </p:sp>
      <p:pic>
        <p:nvPicPr>
          <p:cNvPr id="21" name="Imagen 20">
            <a:extLst>
              <a:ext uri="{FF2B5EF4-FFF2-40B4-BE49-F238E27FC236}">
                <a16:creationId xmlns="" xmlns:a16="http://schemas.microsoft.com/office/drawing/2014/main" id="{B541ED3B-A164-7B47-AF46-08C89CFD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5" y="7154695"/>
            <a:ext cx="3582865" cy="533445"/>
          </a:xfrm>
          <a:prstGeom prst="rect">
            <a:avLst/>
          </a:prstGeom>
        </p:spPr>
      </p:pic>
      <p:pic>
        <p:nvPicPr>
          <p:cNvPr id="23" name="Imagen 22">
            <a:extLst>
              <a:ext uri="{FF2B5EF4-FFF2-40B4-BE49-F238E27FC236}">
                <a16:creationId xmlns="" xmlns:a16="http://schemas.microsoft.com/office/drawing/2014/main" id="{C54316C1-CE8F-3644-8028-3D19016AD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3" y="452855"/>
            <a:ext cx="2538243" cy="504137"/>
          </a:xfrm>
          <a:prstGeom prst="rect">
            <a:avLst/>
          </a:prstGeom>
        </p:spPr>
      </p:pic>
      <p:sp>
        <p:nvSpPr>
          <p:cNvPr id="24" name="CuadroTexto 23">
            <a:extLst>
              <a:ext uri="{FF2B5EF4-FFF2-40B4-BE49-F238E27FC236}">
                <a16:creationId xmlns="" xmlns:a16="http://schemas.microsoft.com/office/drawing/2014/main" id="{4045A417-AE33-1643-B2A5-3370CFA32EA9}"/>
              </a:ext>
            </a:extLst>
          </p:cNvPr>
          <p:cNvSpPr txBox="1"/>
          <p:nvPr/>
        </p:nvSpPr>
        <p:spPr>
          <a:xfrm>
            <a:off x="400049" y="7258005"/>
            <a:ext cx="4728142" cy="276999"/>
          </a:xfrm>
          <a:prstGeom prst="rect">
            <a:avLst/>
          </a:prstGeom>
          <a:noFill/>
        </p:spPr>
        <p:txBody>
          <a:bodyPr wrap="square" rtlCol="0">
            <a:spAutoFit/>
          </a:bodyPr>
          <a:lstStyle/>
          <a:p>
            <a:r>
              <a:rPr lang="es-VE" sz="1200" b="1" spc="300" dirty="0" smtClean="0">
                <a:solidFill>
                  <a:schemeClr val="accent1">
                    <a:lumMod val="75000"/>
                  </a:schemeClr>
                </a:solidFill>
                <a:latin typeface="Calibri Light" panose="020F0302020204030204" pitchFamily="34" charset="0"/>
                <a:cs typeface="Calibri Light" panose="020F0302020204030204" pitchFamily="34" charset="0"/>
              </a:rPr>
              <a:t>CAPITOLIO DE LA HABANA </a:t>
            </a:r>
            <a:endParaRPr lang="es-VE" sz="1200" b="1" spc="300" dirty="0">
              <a:solidFill>
                <a:schemeClr val="accent1">
                  <a:lumMod val="75000"/>
                </a:schemeClr>
              </a:solidFill>
              <a:latin typeface="Calibri Light" panose="020F0302020204030204" pitchFamily="34" charset="0"/>
              <a:cs typeface="Calibri Light" panose="020F0302020204030204" pitchFamily="34" charset="0"/>
            </a:endParaRPr>
          </a:p>
        </p:txBody>
      </p:sp>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08" y="436074"/>
            <a:ext cx="2104924" cy="545553"/>
          </a:xfrm>
          <a:prstGeom prst="rect">
            <a:avLst/>
          </a:prstGeom>
          <a:noFill/>
        </p:spPr>
      </p:pic>
      <p:pic>
        <p:nvPicPr>
          <p:cNvPr id="26" name="Imagen 25">
            <a:extLst>
              <a:ext uri="{FF2B5EF4-FFF2-40B4-BE49-F238E27FC236}">
                <a16:creationId xmlns="" xmlns:a16="http://schemas.microsoft.com/office/drawing/2014/main" id="{5E00ADC8-D5A3-1847-9A1B-3635A955FBEB}"/>
              </a:ext>
            </a:extLst>
          </p:cNvPr>
          <p:cNvPicPr>
            <a:picLocks noChangeAspect="1"/>
          </p:cNvPicPr>
          <p:nvPr/>
        </p:nvPicPr>
        <p:blipFill>
          <a:blip r:embed="rId6"/>
          <a:stretch>
            <a:fillRect/>
          </a:stretch>
        </p:blipFill>
        <p:spPr>
          <a:xfrm>
            <a:off x="149867" y="7169678"/>
            <a:ext cx="319308" cy="319308"/>
          </a:xfrm>
          <a:prstGeom prst="rect">
            <a:avLst/>
          </a:prstGeom>
          <a:effectLst>
            <a:outerShdw blurRad="50800" dist="38100" dir="2700000" algn="tl" rotWithShape="0">
              <a:prstClr val="black">
                <a:alpha val="40000"/>
              </a:prstClr>
            </a:outerShdw>
          </a:effectLst>
        </p:spPr>
      </p:pic>
      <p:pic>
        <p:nvPicPr>
          <p:cNvPr id="4" name="Imagen 3">
            <a:extLst>
              <a:ext uri="{FF2B5EF4-FFF2-40B4-BE49-F238E27FC236}">
                <a16:creationId xmlns="" xmlns:a16="http://schemas.microsoft.com/office/drawing/2014/main" id="{05E7D678-BF19-4CA5-A35A-7440DB7CB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007324" y="4242262"/>
            <a:ext cx="462633" cy="233109"/>
          </a:xfrm>
          <a:prstGeom prst="rect">
            <a:avLst/>
          </a:prstGeom>
        </p:spPr>
      </p:pic>
    </p:spTree>
    <p:extLst>
      <p:ext uri="{BB962C8B-B14F-4D97-AF65-F5344CB8AC3E}">
        <p14:creationId xmlns:p14="http://schemas.microsoft.com/office/powerpoint/2010/main" val="141807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535517" y="18618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8|PRINCIPALES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90701" y="2270802"/>
            <a:ext cx="5778385"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IMPORTADOS POR CUBA</a:t>
            </a:r>
            <a:endParaRPr lang="es-VE" sz="1200" b="1" spc="1000" dirty="0">
              <a:solidFill>
                <a:schemeClr val="accent1">
                  <a:lumMod val="75000"/>
                </a:schemeClr>
              </a:solidFill>
              <a:latin typeface="Arial" pitchFamily="34" charset="0"/>
              <a:cs typeface="Arial" pitchFamily="34" charset="0"/>
            </a:endParaRPr>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smtClean="0">
                <a:solidFill>
                  <a:schemeClr val="tx2">
                    <a:lumMod val="75000"/>
                    <a:alpha val="28000"/>
                  </a:schemeClr>
                </a:solidFill>
                <a:latin typeface="Calibri" panose="020F0502020204030204" pitchFamily="34" charset="0"/>
                <a:cs typeface="Calibri" panose="020F0502020204030204" pitchFamily="34" charset="0"/>
              </a:rPr>
              <a:t>IMPORTADOS</a:t>
            </a:r>
            <a:endParaRPr lang="es-VE" sz="6000" dirty="0">
              <a:solidFill>
                <a:schemeClr val="tx2">
                  <a:lumMod val="75000"/>
                  <a:alpha val="28000"/>
                </a:schemeClr>
              </a:solidFill>
              <a:latin typeface="Calibri" panose="020F0502020204030204" pitchFamily="34" charset="0"/>
              <a:cs typeface="Calibri" panose="020F0502020204030204" pitchFamily="34" charset="0"/>
            </a:endParaRP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35516" y="3787111"/>
            <a:ext cx="6836834" cy="2470814"/>
          </a:xfrm>
          <a:prstGeom prst="rect">
            <a:avLst/>
          </a:prstGeom>
          <a:noFill/>
          <a:ln>
            <a:noFill/>
          </a:ln>
        </p:spPr>
      </p:pic>
    </p:spTree>
    <p:extLst>
      <p:ext uri="{BB962C8B-B14F-4D97-AF65-F5344CB8AC3E}">
        <p14:creationId xmlns:p14="http://schemas.microsoft.com/office/powerpoint/2010/main" val="9255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534767" y="18618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9|PRINCIPALES   </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90702" y="2270802"/>
            <a:ext cx="5235668" cy="830997"/>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EXPORTADOS </a:t>
            </a:r>
            <a:r>
              <a:rPr lang="es-VE" b="1" spc="1000" dirty="0">
                <a:solidFill>
                  <a:schemeClr val="accent1">
                    <a:lumMod val="75000"/>
                  </a:schemeClr>
                </a:solidFill>
                <a:latin typeface="Calibri Light" panose="020F0302020204030204" pitchFamily="34" charset="0"/>
                <a:cs typeface="Calibri Light" panose="020F0302020204030204" pitchFamily="34" charset="0"/>
              </a:rPr>
              <a:t>POR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CUBA</a:t>
            </a:r>
            <a:endParaRPr lang="es-VE" b="1" spc="1000" dirty="0">
              <a:solidFill>
                <a:schemeClr val="accent1">
                  <a:lumMod val="75000"/>
                </a:schemeClr>
              </a:solidFill>
              <a:latin typeface="Arial" pitchFamily="34" charset="0"/>
              <a:cs typeface="Arial" pitchFamily="34" charset="0"/>
            </a:endParaRPr>
          </a:p>
          <a:p>
            <a:endParaRPr lang="es-VE" sz="1200" b="1" spc="1000" dirty="0">
              <a:solidFill>
                <a:schemeClr val="accent1">
                  <a:lumMod val="75000"/>
                </a:schemeClr>
              </a:solidFill>
              <a:latin typeface="Arial" pitchFamily="34" charset="0"/>
              <a:cs typeface="Arial" pitchFamily="34" charset="0"/>
            </a:endParaRPr>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EXPORTADOS</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52319" y="3700944"/>
            <a:ext cx="6814411" cy="2256944"/>
          </a:xfrm>
          <a:prstGeom prst="rect">
            <a:avLst/>
          </a:prstGeom>
          <a:noFill/>
          <a:ln>
            <a:noFill/>
          </a:ln>
        </p:spPr>
      </p:pic>
    </p:spTree>
    <p:extLst>
      <p:ext uri="{BB962C8B-B14F-4D97-AF65-F5344CB8AC3E}">
        <p14:creationId xmlns:p14="http://schemas.microsoft.com/office/powerpoint/2010/main" val="3365061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468842" y="151416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12|PRINCIPALES      </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19302" y="1923127"/>
            <a:ext cx="4728142"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AEROPUERTOS </a:t>
            </a:r>
            <a:endParaRPr lang="es-VE" b="1" spc="1000" dirty="0" smtClean="0">
              <a:solidFill>
                <a:schemeClr val="accent1">
                  <a:lumMod val="75000"/>
                </a:schemeClr>
              </a:solidFill>
              <a:latin typeface="Calibri Light" panose="020F0302020204030204" pitchFamily="34" charset="0"/>
              <a:cs typeface="Calibri Light" panose="020F0302020204030204" pitchFamily="34" charset="0"/>
            </a:endParaRP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 CUBA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2330552"/>
            <a:ext cx="4123927" cy="7340471"/>
          </a:xfrm>
          <a:prstGeom prst="rect">
            <a:avLst/>
          </a:prstGeom>
        </p:spPr>
        <p:txBody>
          <a:bodyPr wrap="square">
            <a:spAutoFit/>
          </a:bodyPr>
          <a:lstStyle/>
          <a:p>
            <a:pPr lvl="0" algn="just" fontAlgn="base"/>
            <a:endParaRPr lang="es-VE" sz="1100" dirty="0" smtClean="0">
              <a:latin typeface="Arial" panose="020B0604020202020204" pitchFamily="34" charset="0"/>
              <a:cs typeface="Arial" panose="020B0604020202020204" pitchFamily="34" charset="0"/>
            </a:endParaRPr>
          </a:p>
          <a:p>
            <a:pPr algn="just" fontAlgn="base"/>
            <a:r>
              <a:rPr lang="es-VE" sz="1400" b="1" dirty="0">
                <a:solidFill>
                  <a:schemeClr val="accent1">
                    <a:lumMod val="50000"/>
                  </a:schemeClr>
                </a:solidFill>
                <a:latin typeface="Arial" panose="020B0604020202020204" pitchFamily="34" charset="0"/>
                <a:cs typeface="Arial" panose="020B0604020202020204" pitchFamily="34" charset="0"/>
              </a:rPr>
              <a:t>AEROPUERTO INTERNACIONAL JOSÉ MARTÍ (HAV</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algn="just" fontAlgn="base"/>
            <a:endParaRPr lang="es-ES" sz="11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Se encuentra situado a 18 kilómetros de La Habana en la costa este de la isla, está ubicado en el municipio de Boyeros. Es operado por Empresa Cubana de Aeropuertos y Servicios Aeroportuarios ECASA S.A., este aeropuerto es más conocido como el aeropuerto de Rancho Boyeros y es el aeropuerto principal de vuelos internacionales y domésticos de Cuba, sirviendo a un gran número de pasajeros cada año. El Aeropuerto Internacional José Martí manejó 5.713.859 pasajeros en 2017.</a:t>
            </a:r>
            <a:endParaRPr lang="es-ES" sz="1200" dirty="0">
              <a:latin typeface="Arial" panose="020B0604020202020204" pitchFamily="34" charset="0"/>
              <a:cs typeface="Arial" panose="020B0604020202020204" pitchFamily="34" charset="0"/>
            </a:endParaRPr>
          </a:p>
          <a:p>
            <a:pPr algn="just" fontAlgn="base"/>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fontAlgn="base"/>
            <a:r>
              <a:rPr lang="es-VE" sz="1400" b="1" dirty="0">
                <a:solidFill>
                  <a:schemeClr val="accent1">
                    <a:lumMod val="50000"/>
                  </a:schemeClr>
                </a:solidFill>
                <a:latin typeface="Arial" panose="020B0604020202020204" pitchFamily="34" charset="0"/>
                <a:cs typeface="Arial" panose="020B0604020202020204" pitchFamily="34" charset="0"/>
              </a:rPr>
              <a:t>AEROPUERTO JUAN GUALBERTO GÓMEZ (VRA</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algn="just" fontAlgn="base"/>
            <a:endParaRPr lang="es-ES" sz="11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Este aeropuerto internacional sirve a la ciudad de Varadero y a la provincia de Matanzas. Se encuentra ubicado a 5 km del pueblo de Carbonera, más cerca de la ciudad de Matanzas que de Varadero. Fue construido en 1989 e inaugurado por Fidel Castro, reemplazando así al antiguo aeropuerto de Varadero ubicado en Santa Marta, actualmente conocido como Aeropuerto de </a:t>
            </a:r>
            <a:r>
              <a:rPr lang="es-VE" sz="1200" dirty="0" err="1">
                <a:latin typeface="Arial" panose="020B0604020202020204" pitchFamily="34" charset="0"/>
                <a:cs typeface="Arial" panose="020B0604020202020204" pitchFamily="34" charset="0"/>
              </a:rPr>
              <a:t>Kawama</a:t>
            </a:r>
            <a:r>
              <a:rPr lang="es-VE" sz="1200" dirty="0">
                <a:latin typeface="Arial" panose="020B0604020202020204" pitchFamily="34" charset="0"/>
                <a:cs typeface="Arial" panose="020B0604020202020204" pitchFamily="34" charset="0"/>
              </a:rPr>
              <a:t>. El aeropuerto lleva el nombre del periodista, luchador por la Independencia de Cuba y activista por los derechos de los negros en Cuba Juan Gualberto Gómez. En 2009, el aeropuerto manejó 1,28 millones de pasajeros, convirtiéndolo en el segundo aeropuerto más transitado de Cuba después del Aeropuerto Internacional José Martí de La Habana. En abril de 2020, Cuba detuvo todos los vuelos programados. En octubre de ese mismo año, se anunció que el aeropuerto reabriría para vuelos con turistas restringidos a una "burbuja", pero antes de que eso comenzara, la provincia pasó a la "nueva normalidad" y el aeropuerto reabrió para vuelos comerciales regulares, con vuelos de México y el Reino Unido.</a:t>
            </a:r>
            <a:endParaRPr lang="es-ES" sz="1200" dirty="0">
              <a:latin typeface="Arial" panose="020B0604020202020204" pitchFamily="34" charset="0"/>
              <a:cs typeface="Arial" panose="020B0604020202020204" pitchFamily="34" charset="0"/>
            </a:endParaRPr>
          </a:p>
          <a:p>
            <a:pPr algn="just" fontAlgn="base"/>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 xmlns:a16="http://schemas.microsoft.com/office/drawing/2014/main" id="{1C5F170D-8387-5A42-8BAD-764BD6155104}"/>
              </a:ext>
            </a:extLst>
          </p:cNvPr>
          <p:cNvPicPr>
            <a:picLocks noChangeAspect="1"/>
          </p:cNvPicPr>
          <p:nvPr/>
        </p:nvPicPr>
        <p:blipFill>
          <a:blip r:embed="rId3">
            <a:alphaModFix amt="10000"/>
          </a:blip>
          <a:stretch>
            <a:fillRect/>
          </a:stretch>
        </p:blipFill>
        <p:spPr>
          <a:xfrm>
            <a:off x="-970934" y="5850383"/>
            <a:ext cx="3596272" cy="3596272"/>
          </a:xfrm>
          <a:prstGeom prst="rect">
            <a:avLst/>
          </a:prstGeom>
        </p:spPr>
      </p:pic>
    </p:spTree>
    <p:extLst>
      <p:ext uri="{BB962C8B-B14F-4D97-AF65-F5344CB8AC3E}">
        <p14:creationId xmlns:p14="http://schemas.microsoft.com/office/powerpoint/2010/main" val="7931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468842" y="151416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12|PRINCIPALES      </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19302" y="1923127"/>
            <a:ext cx="4728142"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AEROPUERTOS </a:t>
            </a:r>
            <a:endParaRPr lang="es-VE" b="1" spc="1000" dirty="0" smtClean="0">
              <a:solidFill>
                <a:schemeClr val="accent1">
                  <a:lumMod val="75000"/>
                </a:schemeClr>
              </a:solidFill>
              <a:latin typeface="Calibri Light" panose="020F0302020204030204" pitchFamily="34" charset="0"/>
              <a:cs typeface="Calibri Light" panose="020F0302020204030204" pitchFamily="34" charset="0"/>
            </a:endParaRP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 CUBA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3714134"/>
            <a:ext cx="4123927" cy="2708434"/>
          </a:xfrm>
          <a:prstGeom prst="rect">
            <a:avLst/>
          </a:prstGeom>
        </p:spPr>
        <p:txBody>
          <a:bodyPr wrap="square">
            <a:spAutoFit/>
          </a:bodyPr>
          <a:lstStyle/>
          <a:p>
            <a:pPr algn="just" fontAlgn="base"/>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fontAlgn="base"/>
            <a:r>
              <a:rPr lang="es-VE" sz="1400" b="1" dirty="0">
                <a:solidFill>
                  <a:schemeClr val="accent1">
                    <a:lumMod val="50000"/>
                  </a:schemeClr>
                </a:solidFill>
                <a:latin typeface="Arial" panose="020B0604020202020204" pitchFamily="34" charset="0"/>
                <a:cs typeface="Arial" panose="020B0604020202020204" pitchFamily="34" charset="0"/>
              </a:rPr>
              <a:t>AEROPUERTO INTERNACIONAL FRANK PAÍS (HOG</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algn="just" fontAlgn="base"/>
            <a:endParaRPr lang="es-ES" sz="11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Es el aeropuerto internacional de la ciudad de Holguín en Cuba. Lleva el nombre del revolucionario Frank País, y está ubicado en el municipio de Holguín, a 11 km del centro de la ciudad. Es operado por la Empresa Cubana de Aeropuertos y Servicios Aeronáuticos S.A. ECASA. Este aeropuerto fue construido en 1966 y está considerado como uno de los más sofisticados por su moderna y vanguardista estructura arquitectónica. En la actualidad, consta de 2 terminales: una internacional y una nacional.</a:t>
            </a:r>
            <a:endParaRPr lang="es-ES" sz="12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 xmlns:a16="http://schemas.microsoft.com/office/drawing/2014/main" id="{1C5F170D-8387-5A42-8BAD-764BD6155104}"/>
              </a:ext>
            </a:extLst>
          </p:cNvPr>
          <p:cNvPicPr>
            <a:picLocks noChangeAspect="1"/>
          </p:cNvPicPr>
          <p:nvPr/>
        </p:nvPicPr>
        <p:blipFill>
          <a:blip r:embed="rId3">
            <a:alphaModFix amt="10000"/>
          </a:blip>
          <a:stretch>
            <a:fillRect/>
          </a:stretch>
        </p:blipFill>
        <p:spPr>
          <a:xfrm>
            <a:off x="-970934" y="5850383"/>
            <a:ext cx="3596272" cy="3596272"/>
          </a:xfrm>
          <a:prstGeom prst="rect">
            <a:avLst/>
          </a:prstGeom>
        </p:spPr>
      </p:pic>
    </p:spTree>
    <p:extLst>
      <p:ext uri="{BB962C8B-B14F-4D97-AF65-F5344CB8AC3E}">
        <p14:creationId xmlns:p14="http://schemas.microsoft.com/office/powerpoint/2010/main" val="426388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487892" y="129101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13|PRINCIPALES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44701" y="1699977"/>
            <a:ext cx="5646623"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PUERTOS EN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CUBA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a:p>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2921878"/>
            <a:ext cx="4114402" cy="4755148"/>
          </a:xfrm>
          <a:prstGeom prst="rect">
            <a:avLst/>
          </a:prstGeom>
        </p:spPr>
        <p:txBody>
          <a:bodyPr wrap="square">
            <a:spAutoFit/>
          </a:bodyPr>
          <a:lstStyle/>
          <a:p>
            <a:pPr lvl="0" algn="just"/>
            <a:endParaRPr lang="es-VE"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 </a:t>
            </a:r>
          </a:p>
          <a:p>
            <a:pPr algn="just" fontAlgn="base"/>
            <a:r>
              <a:rPr lang="es-VE" sz="1200" dirty="0">
                <a:latin typeface="Arial" panose="020B0604020202020204" pitchFamily="34" charset="0"/>
                <a:cs typeface="Arial" panose="020B0604020202020204" pitchFamily="34" charset="0"/>
              </a:rPr>
              <a:t>La Dirección de Transporte Marítimo y Fluvial del MITRANS es la instancia que se responsabiliza de los puertos y el transporte marítimo en Cuba. Además, la Dirección de Seguridad e Inspección Marítima y la Dirección de Relaciones Internacionales intervienen en lo referente a la seguridad de navegación y los convenios marítimos internacionales</a:t>
            </a:r>
            <a:r>
              <a:rPr lang="es-VE" sz="1200" dirty="0" smtClean="0">
                <a:latin typeface="Arial" panose="020B0604020202020204" pitchFamily="34" charset="0"/>
                <a:cs typeface="Arial" panose="020B0604020202020204" pitchFamily="34" charset="0"/>
              </a:rPr>
              <a:t>.</a:t>
            </a:r>
          </a:p>
          <a:p>
            <a:pPr algn="just" fontAlgn="base"/>
            <a:endParaRPr lang="es-ES" sz="1100" dirty="0">
              <a:latin typeface="Arial" panose="020B0604020202020204" pitchFamily="34" charset="0"/>
              <a:cs typeface="Arial" panose="020B0604020202020204" pitchFamily="34" charset="0"/>
            </a:endParaRPr>
          </a:p>
          <a:p>
            <a:pPr algn="just" fontAlgn="base"/>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fontAlgn="base"/>
            <a:r>
              <a:rPr lang="es-VE" sz="1400" b="1" dirty="0">
                <a:solidFill>
                  <a:schemeClr val="accent1">
                    <a:lumMod val="50000"/>
                  </a:schemeClr>
                </a:solidFill>
                <a:latin typeface="Arial" panose="020B0604020202020204" pitchFamily="34" charset="0"/>
                <a:cs typeface="Arial" panose="020B0604020202020204" pitchFamily="34" charset="0"/>
              </a:rPr>
              <a:t>PUERTO DE LA HABANA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algn="just" fontAlgn="base"/>
            <a:endParaRPr lang="es-ES" sz="11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Es la principal entrada a Cuba. Este puerto presta servicios a todas las cargas, con la excepción de aquellas de contenedores, se estima que es baja la posibilidad de que se construyan nuevas instalaciones portuarias debido a la política de trasladar las instalaciones portuarias existentes adyacentes al casco urbano a otro lugar en el largo plazo. Las instalaciones portuarias que se utilizan con frecuencia en el Puerto de La Habana son: la terminal de cruceros, la instalación de embarque/desembarque de cargas a granel y la terminal para productos derivados del petróleo.</a:t>
            </a:r>
            <a:endParaRPr lang="es-ES" sz="1200" dirty="0">
              <a:latin typeface="Arial" panose="020B0604020202020204" pitchFamily="34" charset="0"/>
              <a:cs typeface="Arial" panose="020B0604020202020204" pitchFamily="34" charset="0"/>
            </a:endParaRPr>
          </a:p>
          <a:p>
            <a:pPr algn="just" fontAlgn="base"/>
            <a:r>
              <a:rPr lang="es-VE" sz="1100" b="1" i="1"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3" name="Imagen 2">
            <a:extLst>
              <a:ext uri="{FF2B5EF4-FFF2-40B4-BE49-F238E27FC236}">
                <a16:creationId xmlns="" xmlns:a16="http://schemas.microsoft.com/office/drawing/2014/main" id="{DE6B8DB3-CE2B-3249-B807-1E3F80AF5383}"/>
              </a:ext>
            </a:extLst>
          </p:cNvPr>
          <p:cNvPicPr>
            <a:picLocks noChangeAspect="1"/>
          </p:cNvPicPr>
          <p:nvPr/>
        </p:nvPicPr>
        <p:blipFill>
          <a:blip r:embed="rId3">
            <a:alphaModFix amt="10000"/>
          </a:blip>
          <a:stretch>
            <a:fillRect/>
          </a:stretch>
        </p:blipFill>
        <p:spPr>
          <a:xfrm>
            <a:off x="-989013" y="4681205"/>
            <a:ext cx="4876800" cy="4876800"/>
          </a:xfrm>
          <a:prstGeom prst="rect">
            <a:avLst/>
          </a:prstGeom>
        </p:spPr>
      </p:pic>
    </p:spTree>
    <p:extLst>
      <p:ext uri="{BB962C8B-B14F-4D97-AF65-F5344CB8AC3E}">
        <p14:creationId xmlns:p14="http://schemas.microsoft.com/office/powerpoint/2010/main" val="277159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487892" y="129101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13|PRINCIPALES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44701" y="1699977"/>
            <a:ext cx="5646623"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PUERTOS EN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CUBA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a:p>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3129833"/>
            <a:ext cx="4114402" cy="5647700"/>
          </a:xfrm>
          <a:prstGeom prst="rect">
            <a:avLst/>
          </a:prstGeom>
        </p:spPr>
        <p:txBody>
          <a:bodyPr wrap="square">
            <a:spAutoFit/>
          </a:bodyPr>
          <a:lstStyle/>
          <a:p>
            <a:pPr algn="just" fontAlgn="base"/>
            <a:r>
              <a:rPr lang="es-VE" sz="1400" b="1" i="1" dirty="0">
                <a:solidFill>
                  <a:schemeClr val="accent1">
                    <a:lumMod val="50000"/>
                  </a:schemeClr>
                </a:solidFill>
                <a:latin typeface="Arial" panose="020B0604020202020204" pitchFamily="34" charset="0"/>
                <a:cs typeface="Arial" panose="020B0604020202020204" pitchFamily="34" charset="0"/>
              </a:rPr>
              <a:t> </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fontAlgn="base"/>
            <a:r>
              <a:rPr lang="es-VE" sz="1400" b="1" dirty="0">
                <a:solidFill>
                  <a:schemeClr val="accent1">
                    <a:lumMod val="50000"/>
                  </a:schemeClr>
                </a:solidFill>
                <a:latin typeface="Arial" panose="020B0604020202020204" pitchFamily="34" charset="0"/>
                <a:cs typeface="Arial" panose="020B0604020202020204" pitchFamily="34" charset="0"/>
              </a:rPr>
              <a:t>PUERTO DE SANTIAGO DE CUBA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algn="just" fontAlgn="base"/>
            <a:endParaRPr lang="es-ES" sz="11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El puerto se ubica en la profunda bahía de bolsa de Santiago de Cuba. Sus instalaciones se dividen en aquellas que se encuentran al fondo y aquellas en las costas de la bahía hacia el fondo. El puerto es administrado por la Empresa de Servicios Portuarios del Oriente (SERPO) afiliada a GEMAR, el grupo bajo el MITRANS. El Puerto de Santiago de Cuba atiende una variedad de cargas, como cargas generales, cargas a granel y contenedores. En cuanto a contenedores, es el único puerto en la mitad oriental de Cuba que presta tal servicio. En 2015, el volumen de la carga anual total fue más de un millón de toneladas y de contenedores 45.000 TEU</a:t>
            </a:r>
            <a:r>
              <a:rPr lang="es-VE" sz="1200" dirty="0" smtClean="0">
                <a:latin typeface="Arial" panose="020B0604020202020204" pitchFamily="34" charset="0"/>
                <a:cs typeface="Arial" panose="020B0604020202020204" pitchFamily="34" charset="0"/>
              </a:rPr>
              <a:t>.</a:t>
            </a:r>
          </a:p>
          <a:p>
            <a:pPr algn="just" fontAlgn="base"/>
            <a:endParaRPr lang="es-VE" sz="1100" dirty="0">
              <a:latin typeface="Arial" panose="020B0604020202020204" pitchFamily="34" charset="0"/>
              <a:cs typeface="Arial" panose="020B0604020202020204" pitchFamily="34" charset="0"/>
            </a:endParaRPr>
          </a:p>
          <a:p>
            <a:pPr algn="just" fontAlgn="base"/>
            <a:endParaRPr lang="es-ES" sz="1100" dirty="0">
              <a:latin typeface="Arial" panose="020B0604020202020204" pitchFamily="34" charset="0"/>
              <a:cs typeface="Arial" panose="020B0604020202020204" pitchFamily="34" charset="0"/>
            </a:endParaRPr>
          </a:p>
          <a:p>
            <a:pPr algn="just" fontAlgn="base"/>
            <a:r>
              <a:rPr lang="es-VE" sz="1100" b="1" i="1"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a:r>
              <a:rPr lang="es-VE" sz="1400" b="1" dirty="0">
                <a:solidFill>
                  <a:schemeClr val="accent1">
                    <a:lumMod val="50000"/>
                  </a:schemeClr>
                </a:solidFill>
                <a:latin typeface="Arial" panose="020B0604020202020204" pitchFamily="34" charset="0"/>
                <a:cs typeface="Arial" panose="020B0604020202020204" pitchFamily="34" charset="0"/>
              </a:rPr>
              <a:t>PUERTO DE </a:t>
            </a:r>
            <a:r>
              <a:rPr lang="es-VE" sz="1400" b="1" dirty="0" smtClean="0">
                <a:solidFill>
                  <a:schemeClr val="accent1">
                    <a:lumMod val="50000"/>
                  </a:schemeClr>
                </a:solidFill>
                <a:latin typeface="Arial" panose="020B0604020202020204" pitchFamily="34" charset="0"/>
                <a:cs typeface="Arial" panose="020B0604020202020204" pitchFamily="34" charset="0"/>
              </a:rPr>
              <a:t>MARIEL</a:t>
            </a:r>
          </a:p>
          <a:p>
            <a:pPr algn="just"/>
            <a:endParaRPr lang="es-ES" sz="1100" dirty="0">
              <a:latin typeface="Arial" panose="020B0604020202020204" pitchFamily="34" charset="0"/>
              <a:cs typeface="Arial" panose="020B0604020202020204" pitchFamily="34" charset="0"/>
            </a:endParaRPr>
          </a:p>
          <a:p>
            <a:pPr algn="just"/>
            <a:r>
              <a:rPr lang="es-VE" sz="1200" dirty="0">
                <a:latin typeface="Arial" panose="020B0604020202020204" pitchFamily="34" charset="0"/>
                <a:cs typeface="Arial" panose="020B0604020202020204" pitchFamily="34" charset="0"/>
              </a:rPr>
              <a:t>La Terminal de Contenedores de Mariel que fue inaugurada en el año 2014 y es la instalación líder de Cuba donde se concentran los contenedores de toda la región occidental, principalmente La Habana. Con la apertura de la terminal, todos los buques portacontenedores que llegaban a La Habana ahora realizan las actividades de embarque y desembarque en el Puerto de Mariel. El calado máximo autorizado en la parte frontal del muelle es de 11,5m. </a:t>
            </a:r>
            <a:endParaRPr lang="es-ES" sz="12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3" name="Imagen 2">
            <a:extLst>
              <a:ext uri="{FF2B5EF4-FFF2-40B4-BE49-F238E27FC236}">
                <a16:creationId xmlns="" xmlns:a16="http://schemas.microsoft.com/office/drawing/2014/main" id="{DE6B8DB3-CE2B-3249-B807-1E3F80AF5383}"/>
              </a:ext>
            </a:extLst>
          </p:cNvPr>
          <p:cNvPicPr>
            <a:picLocks noChangeAspect="1"/>
          </p:cNvPicPr>
          <p:nvPr/>
        </p:nvPicPr>
        <p:blipFill>
          <a:blip r:embed="rId3">
            <a:alphaModFix amt="10000"/>
          </a:blip>
          <a:stretch>
            <a:fillRect/>
          </a:stretch>
        </p:blipFill>
        <p:spPr>
          <a:xfrm>
            <a:off x="-989013" y="4681205"/>
            <a:ext cx="4876800" cy="4876800"/>
          </a:xfrm>
          <a:prstGeom prst="rect">
            <a:avLst/>
          </a:prstGeom>
        </p:spPr>
      </p:pic>
    </p:spTree>
    <p:extLst>
      <p:ext uri="{BB962C8B-B14F-4D97-AF65-F5344CB8AC3E}">
        <p14:creationId xmlns:p14="http://schemas.microsoft.com/office/powerpoint/2010/main" val="2916868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516467" y="1874541"/>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14|RELACIONES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44701" y="2283502"/>
            <a:ext cx="5760923"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BILATERALES</a:t>
            </a:r>
          </a:p>
          <a:p>
            <a:r>
              <a:rPr lang="es-VE" b="1" spc="1000" dirty="0">
                <a:solidFill>
                  <a:schemeClr val="accent1">
                    <a:lumMod val="75000"/>
                  </a:schemeClr>
                </a:solidFill>
                <a:latin typeface="Calibri Light" panose="020F0302020204030204" pitchFamily="34" charset="0"/>
                <a:cs typeface="Calibri Light" panose="020F0302020204030204" pitchFamily="34" charset="0"/>
              </a:rPr>
              <a:t>VENEZUELA -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CUBA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0538" y="3967756"/>
            <a:ext cx="4104877" cy="4847481"/>
          </a:xfrm>
          <a:prstGeom prst="rect">
            <a:avLst/>
          </a:prstGeom>
        </p:spPr>
        <p:txBody>
          <a:bodyPr wrap="square">
            <a:spAutoFit/>
          </a:bodyPr>
          <a:lstStyle/>
          <a:p>
            <a:pPr algn="just" fontAlgn="base"/>
            <a:r>
              <a:rPr lang="es-VE" sz="1200" dirty="0">
                <a:latin typeface="Arial" panose="020B0604020202020204" pitchFamily="34" charset="0"/>
                <a:cs typeface="Arial" panose="020B0604020202020204" pitchFamily="34" charset="0"/>
              </a:rPr>
              <a:t>Los sentimientos de hermandad y solidaridad que unen a ambos gobiernos han sido el marco de las relaciones bilaterales entre la República Socialista de Cuba y la República Bolivariana de Venezuela las cuales se han visto favorecidas desde la llegada a la presidencia de Hugo Chávez Frías en 1999, esta relación diplomática se desprende tanto de la estrecha amistad que unió a ambos líderes, como a la afinidad ideológica entre los gobiernos. Desde la recepción de Hugo Chávez en 1994 en el aeropuerto de la Habana con honores de Jefe de Estado, hasta su muerte en 2013, los presidentes de ambas naciones compartieron una estrecha amistad y admiración mutua, que sirvió para sentar las bases de una alianza que prevalece hasta la actualidad. Esta afinidad personal, se consolidó sobre la aproximación ideológica entre el socialismo de Castro y el </a:t>
            </a:r>
            <a:r>
              <a:rPr lang="es-VE" sz="1200" dirty="0" err="1">
                <a:latin typeface="Arial" panose="020B0604020202020204" pitchFamily="34" charset="0"/>
                <a:cs typeface="Arial" panose="020B0604020202020204" pitchFamily="34" charset="0"/>
              </a:rPr>
              <a:t>bolivarianismo</a:t>
            </a:r>
            <a:r>
              <a:rPr lang="es-VE" sz="1200" dirty="0">
                <a:latin typeface="Arial" panose="020B0604020202020204" pitchFamily="34" charset="0"/>
                <a:cs typeface="Arial" panose="020B0604020202020204" pitchFamily="34" charset="0"/>
              </a:rPr>
              <a:t> de Chávez.</a:t>
            </a:r>
            <a:endParaRPr lang="es-ES" sz="1200" dirty="0">
              <a:latin typeface="Arial" panose="020B0604020202020204" pitchFamily="34" charset="0"/>
              <a:cs typeface="Arial" panose="020B0604020202020204" pitchFamily="34" charset="0"/>
            </a:endParaRPr>
          </a:p>
          <a:p>
            <a:pPr algn="just" fontAlgn="base"/>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Las relaciones cubano-venezolanas se han caracterizado por un marcado carácter regional. En el plano bilateral, sus relaciones se ven reforzadas por el Acuerdo Cuba-Venezuela para la implantación del ALBA en el que acuerdan trabajar en pro del mayor nivel posible de integración entre las economías de ambas naciones.</a:t>
            </a:r>
            <a:endParaRPr lang="es-ES" sz="1200" dirty="0">
              <a:latin typeface="Arial" panose="020B0604020202020204" pitchFamily="34" charset="0"/>
              <a:cs typeface="Arial" panose="020B0604020202020204" pitchFamily="34" charset="0"/>
            </a:endParaRPr>
          </a:p>
          <a:p>
            <a:pPr algn="just" fontAlgn="base"/>
            <a:r>
              <a:rPr lang="es-VE" sz="1100" dirty="0">
                <a:latin typeface="Arial" panose="020B0604020202020204" pitchFamily="34" charset="0"/>
                <a:cs typeface="Arial" panose="020B0604020202020204" pitchFamily="34" charset="0"/>
              </a:rPr>
              <a:t/>
            </a:r>
            <a:br>
              <a:rPr lang="es-VE" sz="1100" dirty="0">
                <a:latin typeface="Arial" panose="020B0604020202020204" pitchFamily="34" charset="0"/>
                <a:cs typeface="Arial" panose="020B0604020202020204" pitchFamily="34" charset="0"/>
              </a:rPr>
            </a:b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 xmlns:a16="http://schemas.microsoft.com/office/drawing/2014/main" id="{694BAE36-6585-4642-85D7-F2954AAFED4B}"/>
              </a:ext>
            </a:extLst>
          </p:cNvPr>
          <p:cNvPicPr>
            <a:picLocks noChangeAspect="1"/>
          </p:cNvPicPr>
          <p:nvPr/>
        </p:nvPicPr>
        <p:blipFill>
          <a:blip r:embed="rId4">
            <a:alphaModFix amt="10000"/>
          </a:blip>
          <a:stretch>
            <a:fillRect/>
          </a:stretch>
        </p:blipFill>
        <p:spPr>
          <a:xfrm>
            <a:off x="-587960" y="5451878"/>
            <a:ext cx="4876800" cy="4876800"/>
          </a:xfrm>
          <a:prstGeom prst="rect">
            <a:avLst/>
          </a:prstGeom>
        </p:spPr>
      </p:pic>
    </p:spTree>
    <p:extLst>
      <p:ext uri="{BB962C8B-B14F-4D97-AF65-F5344CB8AC3E}">
        <p14:creationId xmlns:p14="http://schemas.microsoft.com/office/powerpoint/2010/main" val="3677950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516467" y="1874541"/>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14|RELACIONES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44701" y="2283502"/>
            <a:ext cx="5760923"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BILATERALES</a:t>
            </a:r>
          </a:p>
          <a:p>
            <a:r>
              <a:rPr lang="es-VE" b="1" spc="1000" dirty="0">
                <a:solidFill>
                  <a:schemeClr val="accent1">
                    <a:lumMod val="75000"/>
                  </a:schemeClr>
                </a:solidFill>
                <a:latin typeface="Calibri Light" panose="020F0302020204030204" pitchFamily="34" charset="0"/>
                <a:cs typeface="Calibri Light" panose="020F0302020204030204" pitchFamily="34" charset="0"/>
              </a:rPr>
              <a:t>VENEZUELA -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CUBA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3476035"/>
            <a:ext cx="4104877" cy="4862870"/>
          </a:xfrm>
          <a:prstGeom prst="rect">
            <a:avLst/>
          </a:prstGeom>
        </p:spPr>
        <p:txBody>
          <a:bodyPr wrap="square">
            <a:spAutoFit/>
          </a:bodyPr>
          <a:lstStyle/>
          <a:p>
            <a:pPr algn="just" fontAlgn="base"/>
            <a:r>
              <a:rPr lang="es-VE" sz="1200" dirty="0">
                <a:latin typeface="Arial" panose="020B0604020202020204" pitchFamily="34" charset="0"/>
                <a:cs typeface="Arial" panose="020B0604020202020204" pitchFamily="34" charset="0"/>
              </a:rPr>
              <a:t/>
            </a:r>
            <a:br>
              <a:rPr lang="es-VE" sz="1200" dirty="0">
                <a:latin typeface="Arial" panose="020B0604020202020204" pitchFamily="34" charset="0"/>
                <a:cs typeface="Arial" panose="020B0604020202020204" pitchFamily="34" charset="0"/>
              </a:rPr>
            </a:br>
            <a:r>
              <a:rPr lang="es-VE" sz="1200" dirty="0">
                <a:latin typeface="Arial" panose="020B0604020202020204" pitchFamily="34" charset="0"/>
                <a:cs typeface="Arial" panose="020B0604020202020204" pitchFamily="34" charset="0"/>
              </a:rPr>
              <a:t>En la actualidad, ambos gobiernos tienen una serie de coincidencias dentro de sus relaciones estatales, multilaterales y transnacionales con otros actores internacionales. Al mismo tiempo, ambas administraciones desarrollan planes conjuntos de defensa bilateral o a través del ALBA. En ese marco, sigue existiendo el interés de seguir desarrollando un plan de trabajo que siga estrechando los lazos políticos y económicos con miras a fortalecer las relaciones de amistad y cooperación que unen a ambas naciones</a:t>
            </a:r>
            <a:r>
              <a:rPr lang="es-VE" sz="1200" dirty="0" smtClean="0">
                <a:latin typeface="Arial" panose="020B0604020202020204" pitchFamily="34" charset="0"/>
                <a:cs typeface="Arial" panose="020B0604020202020204" pitchFamily="34" charset="0"/>
              </a:rPr>
              <a:t>.</a:t>
            </a:r>
          </a:p>
          <a:p>
            <a:pPr algn="just" fontAlgn="base"/>
            <a:endParaRPr lang="es-ES" sz="11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Hoy por hoy las relaciones entre ambos países se encuentran en un alto momento de consolidación superando</a:t>
            </a:r>
            <a:r>
              <a:rPr lang="es-VE" sz="1200" b="1" dirty="0">
                <a:latin typeface="Arial" panose="020B0604020202020204" pitchFamily="34" charset="0"/>
                <a:cs typeface="Arial" panose="020B0604020202020204" pitchFamily="34" charset="0"/>
              </a:rPr>
              <a:t> </a:t>
            </a:r>
            <a:r>
              <a:rPr lang="es-VE" sz="1200" dirty="0">
                <a:latin typeface="Arial" panose="020B0604020202020204" pitchFamily="34" charset="0"/>
                <a:cs typeface="Arial" panose="020B0604020202020204" pitchFamily="34" charset="0"/>
              </a:rPr>
              <a:t>las sanciones unilaterales impuestas hacia ambos países. Cuba y Venezuela han conseguido mantener todos los proyectos de cooperación en esferas como la salud, la educación, el deporte, la construcción, las telecomunicaciones, el sector energético y la agricultura. En ese sentido y en aras de seguir desarrollando una agenda de trabajo bilateral, Venezuela participa todos los años en la Feria Internacional de La Habana (FIHAV) buscando siempre mantener la hermandad profunda basada en sentimientos de unión y de justicia social.</a:t>
            </a:r>
            <a:endParaRPr lang="es-ES" sz="1200" dirty="0">
              <a:latin typeface="Arial" panose="020B0604020202020204" pitchFamily="34" charset="0"/>
              <a:cs typeface="Arial" panose="020B0604020202020204" pitchFamily="34" charset="0"/>
            </a:endParaRPr>
          </a:p>
          <a:p>
            <a:pPr algn="just" fontAlgn="base"/>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 xmlns:a16="http://schemas.microsoft.com/office/drawing/2014/main" id="{694BAE36-6585-4642-85D7-F2954AAFED4B}"/>
              </a:ext>
            </a:extLst>
          </p:cNvPr>
          <p:cNvPicPr>
            <a:picLocks noChangeAspect="1"/>
          </p:cNvPicPr>
          <p:nvPr/>
        </p:nvPicPr>
        <p:blipFill>
          <a:blip r:embed="rId4">
            <a:alphaModFix amt="10000"/>
          </a:blip>
          <a:stretch>
            <a:fillRect/>
          </a:stretch>
        </p:blipFill>
        <p:spPr>
          <a:xfrm>
            <a:off x="-587960" y="5451878"/>
            <a:ext cx="4876800" cy="4876800"/>
          </a:xfrm>
          <a:prstGeom prst="rect">
            <a:avLst/>
          </a:prstGeom>
        </p:spPr>
      </p:pic>
    </p:spTree>
    <p:extLst>
      <p:ext uri="{BB962C8B-B14F-4D97-AF65-F5344CB8AC3E}">
        <p14:creationId xmlns:p14="http://schemas.microsoft.com/office/powerpoint/2010/main" val="1218312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97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3792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1|INFORMACIÓN</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27202" y="17882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GENERAL</a:t>
            </a: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2710025"/>
            <a:ext cx="4314427" cy="6709529"/>
          </a:xfrm>
          <a:prstGeom prst="rect">
            <a:avLst/>
          </a:prstGeom>
        </p:spPr>
        <p:txBody>
          <a:bodyPr wrap="square">
            <a:spAutoFit/>
          </a:bodyPr>
          <a:lstStyle/>
          <a:p>
            <a:pPr algn="just"/>
            <a:r>
              <a:rPr lang="es-VE" sz="1200" dirty="0">
                <a:latin typeface="Arial" panose="020B0604020202020204" pitchFamily="34" charset="0"/>
                <a:cs typeface="Arial" panose="020B0604020202020204" pitchFamily="34" charset="0"/>
              </a:rPr>
              <a:t>La República de Cuba se encuentra situada en la entrada del Golfo de México, en el Mar Caribe. Cuba es un archipiélago formado por la Isla de Cuba, la Isla de la Juventud (considerado municipio especial) y por 4.195 cayos e islotes, que en total conforman una superficie de 110.860 Km</a:t>
            </a:r>
            <a:r>
              <a:rPr lang="es-VE" sz="1200" baseline="30000" dirty="0">
                <a:latin typeface="Arial" panose="020B0604020202020204" pitchFamily="34" charset="0"/>
                <a:cs typeface="Arial" panose="020B0604020202020204" pitchFamily="34" charset="0"/>
              </a:rPr>
              <a:t>2</a:t>
            </a:r>
            <a:r>
              <a:rPr lang="es-VE" sz="1200" dirty="0">
                <a:latin typeface="Arial" panose="020B0604020202020204" pitchFamily="34" charset="0"/>
                <a:cs typeface="Arial" panose="020B0604020202020204" pitchFamily="34" charset="0"/>
              </a:rPr>
              <a:t>. Cuba limita al norte con los Estados Unidos de América y Bahamas, al oeste con México, al sur las Islas Caimán y Jamaica, y al este la isla La Española</a:t>
            </a:r>
            <a:r>
              <a:rPr lang="es-VE" sz="1200" dirty="0" smtClean="0">
                <a:latin typeface="Arial" panose="020B0604020202020204" pitchFamily="34" charset="0"/>
                <a:cs typeface="Arial" panose="020B0604020202020204" pitchFamily="34" charset="0"/>
              </a:rPr>
              <a:t>.</a:t>
            </a:r>
          </a:p>
          <a:p>
            <a:pPr algn="just"/>
            <a:endParaRPr lang="es-VE" sz="1100" dirty="0">
              <a:latin typeface="Arial" panose="020B0604020202020204" pitchFamily="34" charset="0"/>
              <a:cs typeface="Arial" panose="020B0604020202020204" pitchFamily="34" charset="0"/>
            </a:endParaRPr>
          </a:p>
          <a:p>
            <a:pPr algn="just"/>
            <a:endParaRPr lang="es-VE" sz="1100" dirty="0" smtClean="0">
              <a:latin typeface="Arial" panose="020B0604020202020204" pitchFamily="34" charset="0"/>
              <a:cs typeface="Arial" panose="020B0604020202020204" pitchFamily="34" charset="0"/>
            </a:endParaRPr>
          </a:p>
          <a:p>
            <a:pPr algn="just"/>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CAPITAL:</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La </a:t>
            </a:r>
            <a:r>
              <a:rPr lang="es-VE" sz="1400" b="1" dirty="0">
                <a:solidFill>
                  <a:schemeClr val="accent1">
                    <a:lumMod val="50000"/>
                  </a:schemeClr>
                </a:solidFill>
                <a:latin typeface="Arial" panose="020B0604020202020204" pitchFamily="34" charset="0"/>
                <a:cs typeface="Arial" panose="020B0604020202020204" pitchFamily="34" charset="0"/>
              </a:rPr>
              <a:t>Habana.</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PRESIDENTE</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Miguel </a:t>
            </a:r>
            <a:r>
              <a:rPr lang="es-VE" sz="1400" b="1" dirty="0">
                <a:solidFill>
                  <a:schemeClr val="accent1">
                    <a:lumMod val="50000"/>
                  </a:schemeClr>
                </a:solidFill>
                <a:latin typeface="Arial" panose="020B0604020202020204" pitchFamily="34" charset="0"/>
                <a:cs typeface="Arial" panose="020B0604020202020204" pitchFamily="34" charset="0"/>
              </a:rPr>
              <a:t>Mario Díaz-</a:t>
            </a:r>
            <a:r>
              <a:rPr lang="es-VE" sz="1400" b="1" dirty="0" err="1">
                <a:solidFill>
                  <a:schemeClr val="accent1">
                    <a:lumMod val="50000"/>
                  </a:schemeClr>
                </a:solidFill>
                <a:latin typeface="Arial" panose="020B0604020202020204" pitchFamily="34" charset="0"/>
                <a:cs typeface="Arial" panose="020B0604020202020204" pitchFamily="34" charset="0"/>
              </a:rPr>
              <a:t>Canel</a:t>
            </a:r>
            <a:r>
              <a:rPr lang="es-VE" sz="1400" b="1" dirty="0">
                <a:solidFill>
                  <a:schemeClr val="accent1">
                    <a:lumMod val="50000"/>
                  </a:schemeClr>
                </a:solidFill>
                <a:latin typeface="Arial" panose="020B0604020202020204" pitchFamily="34" charset="0"/>
                <a:cs typeface="Arial" panose="020B0604020202020204" pitchFamily="34" charset="0"/>
              </a:rPr>
              <a:t> Bermúdez.</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IDIOMA OFICIAL</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Castellano.</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MONEDA OFICIAL: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Peso </a:t>
            </a:r>
            <a:r>
              <a:rPr lang="es-VE" sz="1400" b="1" dirty="0">
                <a:solidFill>
                  <a:schemeClr val="accent1">
                    <a:lumMod val="50000"/>
                  </a:schemeClr>
                </a:solidFill>
                <a:latin typeface="Arial" panose="020B0604020202020204" pitchFamily="34" charset="0"/>
                <a:cs typeface="Arial" panose="020B0604020202020204" pitchFamily="34" charset="0"/>
              </a:rPr>
              <a:t>Cubano Convertible (CUC) y Peso</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r>
              <a:rPr lang="es-VE" sz="1400" b="1" dirty="0">
                <a:solidFill>
                  <a:schemeClr val="accent1">
                    <a:lumMod val="50000"/>
                  </a:schemeClr>
                </a:solidFill>
                <a:latin typeface="Arial" panose="020B0604020202020204" pitchFamily="34" charset="0"/>
                <a:cs typeface="Arial" panose="020B0604020202020204" pitchFamily="34" charset="0"/>
              </a:rPr>
              <a:t>Cubano (CUP) / 1 Peso Cubano (CUP) = 0,041 USD (a 09 de Septiembre de 2024).</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r>
              <a:rPr lang="es-VE" sz="1600" b="1" dirty="0">
                <a:solidFill>
                  <a:schemeClr val="accent1">
                    <a:lumMod val="50000"/>
                  </a:schemeClr>
                </a:solidFill>
                <a:latin typeface="Arial" panose="020B0604020202020204" pitchFamily="34" charset="0"/>
                <a:cs typeface="Arial" panose="020B0604020202020204" pitchFamily="34" charset="0"/>
              </a:rPr>
              <a:t> </a:t>
            </a:r>
            <a:endParaRPr lang="es-ES" sz="1600" b="1" dirty="0">
              <a:solidFill>
                <a:schemeClr val="accent1">
                  <a:lumMod val="50000"/>
                </a:schemeClr>
              </a:solidFill>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POBLACIÓN:</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algn="just"/>
            <a:r>
              <a:rPr lang="es-VE" sz="1400" b="1" dirty="0">
                <a:solidFill>
                  <a:schemeClr val="accent1">
                    <a:lumMod val="50000"/>
                  </a:schemeClr>
                </a:solidFill>
                <a:latin typeface="Arial" panose="020B0604020202020204" pitchFamily="34" charset="0"/>
                <a:cs typeface="Arial" panose="020B0604020202020204" pitchFamily="34" charset="0"/>
              </a:rPr>
              <a:t>11.194.449	personas. (Banco Mundial, 2023</a:t>
            </a:r>
            <a:r>
              <a:rPr lang="es-VE" sz="1400" b="1" dirty="0" smtClean="0">
                <a:solidFill>
                  <a:schemeClr val="accent1">
                    <a:lumMod val="50000"/>
                  </a:schemeClr>
                </a:solidFill>
                <a:latin typeface="Arial" panose="020B0604020202020204" pitchFamily="34" charset="0"/>
                <a:cs typeface="Arial" panose="020B0604020202020204" pitchFamily="34" charset="0"/>
              </a:rPr>
              <a:t>).</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RELIGIÓN:</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Católica</a:t>
            </a:r>
            <a:r>
              <a:rPr lang="es-VE" sz="1400" b="1" dirty="0">
                <a:solidFill>
                  <a:schemeClr val="accent1">
                    <a:lumMod val="50000"/>
                  </a:schemeClr>
                </a:solidFill>
                <a:latin typeface="Arial" panose="020B0604020202020204" pitchFamily="34" charset="0"/>
                <a:cs typeface="Arial" panose="020B0604020202020204" pitchFamily="34" charset="0"/>
              </a:rPr>
              <a:t>.</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DISTANCIA</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CARACAS </a:t>
            </a:r>
            <a:r>
              <a:rPr lang="es-VE" sz="1400" b="1" dirty="0">
                <a:solidFill>
                  <a:schemeClr val="accent1">
                    <a:lumMod val="50000"/>
                  </a:schemeClr>
                </a:solidFill>
                <a:latin typeface="Arial" panose="020B0604020202020204" pitchFamily="34" charset="0"/>
                <a:cs typeface="Arial" panose="020B0604020202020204" pitchFamily="34" charset="0"/>
              </a:rPr>
              <a:t>– LA HABANA: 2.165 km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a:t>
            </a:r>
            <a:r>
              <a:rPr lang="es-VE" sz="1400" b="1" dirty="0">
                <a:solidFill>
                  <a:schemeClr val="accent1">
                    <a:lumMod val="50000"/>
                  </a:schemeClr>
                </a:solidFill>
                <a:latin typeface="Arial" panose="020B0604020202020204" pitchFamily="34" charset="0"/>
                <a:cs typeface="Arial" panose="020B0604020202020204" pitchFamily="34" charset="0"/>
              </a:rPr>
              <a:t>1.345 millas)</a:t>
            </a:r>
            <a:endParaRPr lang="es-ES" sz="1400" b="1" dirty="0">
              <a:solidFill>
                <a:schemeClr val="accent1">
                  <a:lumMod val="50000"/>
                </a:schemeClr>
              </a:solidFill>
              <a:latin typeface="Arial" panose="020B0604020202020204" pitchFamily="34" charset="0"/>
              <a:cs typeface="Arial" panose="020B0604020202020204" pitchFamily="34" charset="0"/>
            </a:endParaRPr>
          </a:p>
          <a:p>
            <a:r>
              <a:rPr lang="es-VE" sz="1100" dirty="0"/>
              <a:t> </a:t>
            </a:r>
            <a:endParaRPr lang="es-ES" sz="1100" dirty="0"/>
          </a:p>
        </p:txBody>
      </p:sp>
      <p:pic>
        <p:nvPicPr>
          <p:cNvPr id="3" name="Imagen 2">
            <a:extLst>
              <a:ext uri="{FF2B5EF4-FFF2-40B4-BE49-F238E27FC236}">
                <a16:creationId xmlns="" xmlns:a16="http://schemas.microsoft.com/office/drawing/2014/main"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2210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 xmlns:a16="http://schemas.microsoft.com/office/drawing/2014/main" id="{CE7E4CFF-9B9F-9E45-BCBB-512FE9100948}"/>
              </a:ext>
            </a:extLst>
          </p:cNvPr>
          <p:cNvSpPr/>
          <p:nvPr/>
        </p:nvSpPr>
        <p:spPr>
          <a:xfrm>
            <a:off x="2886473" y="3698696"/>
            <a:ext cx="4314427" cy="3385542"/>
          </a:xfrm>
          <a:prstGeom prst="rect">
            <a:avLst/>
          </a:prstGeom>
        </p:spPr>
        <p:txBody>
          <a:bodyPr wrap="square">
            <a:spAutoFit/>
          </a:bodyPr>
          <a:lstStyle/>
          <a:p>
            <a:pPr lvl="0"/>
            <a:r>
              <a:rPr lang="es-VE" sz="1200" b="1" dirty="0">
                <a:latin typeface="Arial" panose="020B0604020202020204" pitchFamily="34" charset="0"/>
                <a:cs typeface="Arial" panose="020B0604020202020204" pitchFamily="34" charset="0"/>
              </a:rPr>
              <a:t>PRODUCTO INTERNO BRUTO:</a:t>
            </a:r>
            <a:endParaRPr lang="es-ES" sz="1200" b="1" dirty="0">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107.351.800,00 miles de USD (Banco Mundial, 2020)</a:t>
            </a:r>
            <a:endParaRPr lang="es-ES" sz="1600" b="1" dirty="0">
              <a:solidFill>
                <a:schemeClr val="accent1">
                  <a:lumMod val="50000"/>
                </a:schemeClr>
              </a:solidFill>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r>
              <a:rPr lang="es-VE" sz="1200" b="1" dirty="0">
                <a:latin typeface="Arial" panose="020B0604020202020204" pitchFamily="34" charset="0"/>
                <a:cs typeface="Arial" panose="020B0604020202020204" pitchFamily="34" charset="0"/>
              </a:rPr>
              <a:t>INGRESO PER CÁPITA: </a:t>
            </a:r>
            <a:endParaRPr lang="es-ES" sz="1200" b="1" dirty="0">
              <a:latin typeface="Arial" panose="020B0604020202020204" pitchFamily="34" charset="0"/>
              <a:cs typeface="Arial" panose="020B0604020202020204" pitchFamily="34" charset="0"/>
            </a:endParaRPr>
          </a:p>
          <a:p>
            <a:r>
              <a:rPr lang="en-US" sz="1600" b="1" dirty="0">
                <a:solidFill>
                  <a:schemeClr val="accent1">
                    <a:lumMod val="50000"/>
                  </a:schemeClr>
                </a:solidFill>
                <a:latin typeface="Arial" panose="020B0604020202020204" pitchFamily="34" charset="0"/>
                <a:cs typeface="Arial" panose="020B0604020202020204" pitchFamily="34" charset="0"/>
              </a:rPr>
              <a:t>9.499,6 USD </a:t>
            </a:r>
            <a:r>
              <a:rPr lang="es-VE" sz="1600" b="1" dirty="0">
                <a:solidFill>
                  <a:schemeClr val="accent1">
                    <a:lumMod val="50000"/>
                  </a:schemeClr>
                </a:solidFill>
                <a:latin typeface="Arial" panose="020B0604020202020204" pitchFamily="34" charset="0"/>
                <a:cs typeface="Arial" panose="020B0604020202020204" pitchFamily="34" charset="0"/>
              </a:rPr>
              <a:t>(Banco Mundial, 2020)</a:t>
            </a:r>
            <a:endParaRPr lang="es-ES" sz="1600" b="1" dirty="0">
              <a:solidFill>
                <a:schemeClr val="accent1">
                  <a:lumMod val="50000"/>
                </a:schemeClr>
              </a:solidFill>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r>
              <a:rPr lang="es-VE" sz="1200" b="1" dirty="0">
                <a:latin typeface="Arial" panose="020B0604020202020204" pitchFamily="34" charset="0"/>
                <a:cs typeface="Arial" panose="020B0604020202020204" pitchFamily="34" charset="0"/>
              </a:rPr>
              <a:t>INFLACIÓN ANUAL: </a:t>
            </a:r>
            <a:endParaRPr lang="es-ES" sz="1200" b="1" dirty="0">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32,33% (Oficina Nacional de Estadística e Información ONEI, 2024)</a:t>
            </a:r>
            <a:endParaRPr lang="es-ES" sz="1600" b="1" dirty="0">
              <a:solidFill>
                <a:schemeClr val="accent1">
                  <a:lumMod val="50000"/>
                </a:schemeClr>
              </a:solidFill>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r>
              <a:rPr lang="es-VE" sz="1200" b="1" dirty="0">
                <a:latin typeface="Arial" panose="020B0604020202020204" pitchFamily="34" charset="0"/>
                <a:cs typeface="Arial" panose="020B0604020202020204" pitchFamily="34" charset="0"/>
              </a:rPr>
              <a:t>PROYECCIÓN DE CRECIMIENTO HASTA 2031:</a:t>
            </a:r>
            <a:endParaRPr lang="es-ES" sz="1200" b="1" dirty="0">
              <a:latin typeface="Arial" panose="020B0604020202020204" pitchFamily="34" charset="0"/>
              <a:cs typeface="Arial" panose="020B0604020202020204" pitchFamily="34" charset="0"/>
            </a:endParaRPr>
          </a:p>
          <a:p>
            <a:r>
              <a:rPr lang="es-VE" sz="1600" b="1" dirty="0" smtClean="0">
                <a:solidFill>
                  <a:schemeClr val="accent1">
                    <a:lumMod val="50000"/>
                  </a:schemeClr>
                </a:solidFill>
                <a:latin typeface="Arial" panose="020B0604020202020204" pitchFamily="34" charset="0"/>
                <a:cs typeface="Arial" panose="020B0604020202020204" pitchFamily="34" charset="0"/>
              </a:rPr>
              <a:t>1,38</a:t>
            </a:r>
            <a:r>
              <a:rPr lang="es-VE" sz="1600" b="1" dirty="0">
                <a:solidFill>
                  <a:schemeClr val="accent1">
                    <a:lumMod val="50000"/>
                  </a:schemeClr>
                </a:solidFill>
                <a:latin typeface="Arial" panose="020B0604020202020204" pitchFamily="34" charset="0"/>
                <a:cs typeface="Arial" panose="020B0604020202020204" pitchFamily="34" charset="0"/>
              </a:rPr>
              <a:t>% Puesto 126 de 133 países</a:t>
            </a:r>
            <a:r>
              <a:rPr lang="es-VE" sz="1600" b="1" dirty="0" smtClean="0">
                <a:solidFill>
                  <a:schemeClr val="accent1">
                    <a:lumMod val="50000"/>
                  </a:schemeClr>
                </a:solidFill>
                <a:latin typeface="Arial" panose="020B0604020202020204" pitchFamily="34" charset="0"/>
                <a:cs typeface="Arial" panose="020B0604020202020204" pitchFamily="34" charset="0"/>
              </a:rPr>
              <a:t>.</a:t>
            </a:r>
          </a:p>
          <a:p>
            <a:r>
              <a:rPr lang="es-VE" sz="1600" b="1" dirty="0" smtClean="0">
                <a:solidFill>
                  <a:schemeClr val="accent1">
                    <a:lumMod val="50000"/>
                  </a:schemeClr>
                </a:solidFill>
                <a:latin typeface="Arial" panose="020B0604020202020204" pitchFamily="34" charset="0"/>
                <a:cs typeface="Arial" panose="020B0604020202020204" pitchFamily="34" charset="0"/>
              </a:rPr>
              <a:t>(</a:t>
            </a:r>
            <a:r>
              <a:rPr lang="es-VE" sz="1600" b="1" dirty="0">
                <a:solidFill>
                  <a:schemeClr val="accent1">
                    <a:lumMod val="50000"/>
                  </a:schemeClr>
                </a:solidFill>
                <a:latin typeface="Arial" panose="020B0604020202020204" pitchFamily="34" charset="0"/>
                <a:cs typeface="Arial" panose="020B0604020202020204" pitchFamily="34" charset="0"/>
              </a:rPr>
              <a:t>Atlas of </a:t>
            </a:r>
            <a:r>
              <a:rPr lang="es-VE" sz="1600" b="1" dirty="0" err="1">
                <a:solidFill>
                  <a:schemeClr val="accent1">
                    <a:lumMod val="50000"/>
                  </a:schemeClr>
                </a:solidFill>
                <a:latin typeface="Arial" panose="020B0604020202020204" pitchFamily="34" charset="0"/>
                <a:cs typeface="Arial" panose="020B0604020202020204" pitchFamily="34" charset="0"/>
              </a:rPr>
              <a:t>Economic</a:t>
            </a:r>
            <a:r>
              <a:rPr lang="es-VE" sz="1600" b="1" dirty="0">
                <a:solidFill>
                  <a:schemeClr val="accent1">
                    <a:lumMod val="50000"/>
                  </a:schemeClr>
                </a:solidFill>
                <a:latin typeface="Arial" panose="020B0604020202020204" pitchFamily="34" charset="0"/>
                <a:cs typeface="Arial" panose="020B0604020202020204" pitchFamily="34" charset="0"/>
              </a:rPr>
              <a:t> </a:t>
            </a:r>
            <a:r>
              <a:rPr lang="es-VE" sz="1600" b="1" dirty="0" err="1">
                <a:solidFill>
                  <a:schemeClr val="accent1">
                    <a:lumMod val="50000"/>
                  </a:schemeClr>
                </a:solidFill>
                <a:latin typeface="Arial" panose="020B0604020202020204" pitchFamily="34" charset="0"/>
                <a:cs typeface="Arial" panose="020B0604020202020204" pitchFamily="34" charset="0"/>
              </a:rPr>
              <a:t>Complexity</a:t>
            </a:r>
            <a:r>
              <a:rPr lang="es-VE" sz="1600" b="1" dirty="0">
                <a:solidFill>
                  <a:schemeClr val="accent1">
                    <a:lumMod val="50000"/>
                  </a:schemeClr>
                </a:solidFill>
                <a:latin typeface="Arial" panose="020B0604020202020204" pitchFamily="34" charset="0"/>
                <a:cs typeface="Arial" panose="020B0604020202020204" pitchFamily="34" charset="0"/>
              </a:rPr>
              <a:t>, 2024</a:t>
            </a:r>
            <a:r>
              <a:rPr lang="es-VE" sz="1600" b="1" dirty="0">
                <a:solidFill>
                  <a:schemeClr val="accent1">
                    <a:lumMod val="50000"/>
                  </a:schemeClr>
                </a:solidFill>
              </a:rPr>
              <a:t>)</a:t>
            </a:r>
            <a:endParaRPr lang="es-ES" sz="1600" b="1" dirty="0">
              <a:solidFill>
                <a:schemeClr val="accent1">
                  <a:lumMod val="50000"/>
                </a:schemeClr>
              </a:solidFill>
            </a:endParaRPr>
          </a:p>
        </p:txBody>
      </p:sp>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30717" y="18618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2|INDICADORES</a:t>
            </a: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27202" y="22708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ECONÓMICOS</a:t>
            </a:r>
          </a:p>
        </p:txBody>
      </p:sp>
    </p:spTree>
    <p:extLst>
      <p:ext uri="{BB962C8B-B14F-4D97-AF65-F5344CB8AC3E}">
        <p14:creationId xmlns:p14="http://schemas.microsoft.com/office/powerpoint/2010/main" val="78437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 xmlns:a16="http://schemas.microsoft.com/office/drawing/2014/main" id="{CE7E4CFF-9B9F-9E45-BCBB-512FE9100948}"/>
              </a:ext>
            </a:extLst>
          </p:cNvPr>
          <p:cNvSpPr/>
          <p:nvPr/>
        </p:nvSpPr>
        <p:spPr>
          <a:xfrm>
            <a:off x="2886473" y="3974921"/>
            <a:ext cx="4314427" cy="3077766"/>
          </a:xfrm>
          <a:prstGeom prst="rect">
            <a:avLst/>
          </a:prstGeom>
        </p:spPr>
        <p:txBody>
          <a:bodyPr wrap="square">
            <a:spAutoFit/>
          </a:bodyPr>
          <a:lstStyle/>
          <a:p>
            <a:pPr lvl="0"/>
            <a:r>
              <a:rPr lang="es-VE" sz="1200" b="1" dirty="0">
                <a:latin typeface="Arial" panose="020B0604020202020204" pitchFamily="34" charset="0"/>
                <a:cs typeface="Arial" panose="020B0604020202020204" pitchFamily="34" charset="0"/>
              </a:rPr>
              <a:t>EXPORTACIONES</a:t>
            </a:r>
            <a:r>
              <a:rPr lang="es-VE" sz="1100" b="1" dirty="0">
                <a:latin typeface="Arial" panose="020B0604020202020204" pitchFamily="34" charset="0"/>
                <a:cs typeface="Arial" panose="020B0604020202020204" pitchFamily="34" charset="0"/>
              </a:rPr>
              <a:t>:</a:t>
            </a:r>
            <a:endParaRPr lang="es-ES" sz="1100" b="1" dirty="0">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$ 2.170.009 miles de USD (Centro de Comercio Internacional ITC, 2022)</a:t>
            </a:r>
            <a:endParaRPr lang="es-ES" sz="1600" b="1" dirty="0">
              <a:solidFill>
                <a:schemeClr val="accent1">
                  <a:lumMod val="50000"/>
                </a:schemeClr>
              </a:solidFill>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r>
              <a:rPr lang="es-VE" sz="1200" b="1" dirty="0">
                <a:latin typeface="Arial" panose="020B0604020202020204" pitchFamily="34" charset="0"/>
                <a:cs typeface="Arial" panose="020B0604020202020204" pitchFamily="34" charset="0"/>
              </a:rPr>
              <a:t>IMPORTACIONES</a:t>
            </a:r>
            <a:r>
              <a:rPr lang="es-VE" sz="1100" b="1" dirty="0">
                <a:latin typeface="Arial" panose="020B0604020202020204" pitchFamily="34" charset="0"/>
                <a:cs typeface="Arial" panose="020B0604020202020204" pitchFamily="34" charset="0"/>
              </a:rPr>
              <a:t>:</a:t>
            </a:r>
            <a:endParaRPr lang="es-ES" sz="1100" b="1" dirty="0">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$ 9.833.120 miles de USD (Centro de Comercio Internacional ITC, 2022)</a:t>
            </a:r>
            <a:endParaRPr lang="es-ES" sz="1600" b="1" dirty="0">
              <a:solidFill>
                <a:schemeClr val="accent1">
                  <a:lumMod val="50000"/>
                </a:schemeClr>
              </a:solidFill>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 </a:t>
            </a:r>
            <a:endParaRPr lang="es-ES" sz="1600" b="1" dirty="0">
              <a:solidFill>
                <a:schemeClr val="accent1">
                  <a:lumMod val="50000"/>
                </a:schemeClr>
              </a:solidFill>
              <a:latin typeface="Arial" panose="020B0604020202020204" pitchFamily="34" charset="0"/>
              <a:cs typeface="Arial" panose="020B0604020202020204" pitchFamily="34" charset="0"/>
            </a:endParaRPr>
          </a:p>
          <a:p>
            <a:pPr lvl="0"/>
            <a:r>
              <a:rPr lang="es-VE" sz="1200" b="1" dirty="0">
                <a:latin typeface="Arial" panose="020B0604020202020204" pitchFamily="34" charset="0"/>
                <a:cs typeface="Arial" panose="020B0604020202020204" pitchFamily="34" charset="0"/>
              </a:rPr>
              <a:t>ÍNDICE DE CONECTIVIDAD DE CARGA MARÍTIMA:</a:t>
            </a:r>
            <a:r>
              <a:rPr lang="es-VE" sz="1200" dirty="0">
                <a:latin typeface="Arial" panose="020B0604020202020204" pitchFamily="34" charset="0"/>
                <a:cs typeface="Arial" panose="020B0604020202020204" pitchFamily="34" charset="0"/>
              </a:rPr>
              <a:t> </a:t>
            </a:r>
            <a:endParaRPr lang="es-VE" sz="1200" dirty="0" smtClean="0">
              <a:latin typeface="Arial" panose="020B0604020202020204" pitchFamily="34" charset="0"/>
              <a:cs typeface="Arial" panose="020B0604020202020204" pitchFamily="34" charset="0"/>
            </a:endParaRP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8,0 </a:t>
            </a:r>
            <a:r>
              <a:rPr lang="es-VE" sz="1600" b="1" dirty="0">
                <a:solidFill>
                  <a:schemeClr val="accent1">
                    <a:lumMod val="50000"/>
                  </a:schemeClr>
                </a:solidFill>
                <a:latin typeface="Arial" panose="020B0604020202020204" pitchFamily="34" charset="0"/>
                <a:cs typeface="Arial" panose="020B0604020202020204" pitchFamily="34" charset="0"/>
              </a:rPr>
              <a:t>(Banco Mundial, 2021)</a:t>
            </a:r>
            <a:endParaRPr lang="es-ES" sz="1600" b="1" dirty="0">
              <a:solidFill>
                <a:schemeClr val="accent1">
                  <a:lumMod val="50000"/>
                </a:schemeClr>
              </a:solidFill>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r>
              <a:rPr lang="es-VE" sz="1200" b="1" dirty="0">
                <a:latin typeface="Arial" panose="020B0604020202020204" pitchFamily="34" charset="0"/>
                <a:cs typeface="Arial" panose="020B0604020202020204" pitchFamily="34" charset="0"/>
              </a:rPr>
              <a:t>TRÁFICO MARÍTIMO DE </a:t>
            </a:r>
            <a:r>
              <a:rPr lang="es-VE" sz="1200" b="1" dirty="0" smtClean="0">
                <a:latin typeface="Arial" panose="020B0604020202020204" pitchFamily="34" charset="0"/>
                <a:cs typeface="Arial" panose="020B0604020202020204" pitchFamily="34" charset="0"/>
              </a:rPr>
              <a:t>CONTENEDORES (TEU</a:t>
            </a:r>
            <a:r>
              <a:rPr lang="es-VE" sz="1200" b="1" dirty="0">
                <a:latin typeface="Arial" panose="020B0604020202020204" pitchFamily="34" charset="0"/>
                <a:cs typeface="Arial" panose="020B0604020202020204" pitchFamily="34" charset="0"/>
              </a:rPr>
              <a:t>: </a:t>
            </a:r>
          </a:p>
          <a:p>
            <a:pPr lvl="0"/>
            <a:r>
              <a:rPr lang="es-VE" sz="1200" b="1" dirty="0">
                <a:latin typeface="Arial" panose="020B0604020202020204" pitchFamily="34" charset="0"/>
                <a:cs typeface="Arial" panose="020B0604020202020204" pitchFamily="34" charset="0"/>
              </a:rPr>
              <a:t>Unidades equivalentes a 20pies</a:t>
            </a:r>
            <a:r>
              <a:rPr lang="es-VE" sz="1200" b="1" dirty="0" smtClean="0">
                <a:latin typeface="Arial" panose="020B0604020202020204" pitchFamily="34" charset="0"/>
                <a:cs typeface="Arial" panose="020B0604020202020204" pitchFamily="34" charset="0"/>
              </a:rPr>
              <a:t>):</a:t>
            </a: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322.000</a:t>
            </a:r>
            <a:r>
              <a:rPr lang="es-VE" sz="1600" b="1" dirty="0">
                <a:solidFill>
                  <a:schemeClr val="accent1">
                    <a:lumMod val="50000"/>
                  </a:schemeClr>
                </a:solidFill>
                <a:latin typeface="Arial" panose="020B0604020202020204" pitchFamily="34" charset="0"/>
                <a:cs typeface="Arial" panose="020B0604020202020204" pitchFamily="34" charset="0"/>
              </a:rPr>
              <a:t> </a:t>
            </a:r>
            <a:r>
              <a:rPr lang="es-VE" sz="1600" b="1" dirty="0" smtClean="0">
                <a:solidFill>
                  <a:schemeClr val="accent1">
                    <a:lumMod val="50000"/>
                  </a:schemeClr>
                </a:solidFill>
                <a:latin typeface="Arial" panose="020B0604020202020204" pitchFamily="34" charset="0"/>
                <a:cs typeface="Arial" panose="020B0604020202020204" pitchFamily="34" charset="0"/>
              </a:rPr>
              <a:t>(Banco </a:t>
            </a:r>
            <a:r>
              <a:rPr lang="es-VE" sz="1600" b="1" dirty="0">
                <a:solidFill>
                  <a:schemeClr val="accent1">
                    <a:lumMod val="50000"/>
                  </a:schemeClr>
                </a:solidFill>
                <a:latin typeface="Arial" panose="020B0604020202020204" pitchFamily="34" charset="0"/>
                <a:cs typeface="Arial" panose="020B0604020202020204" pitchFamily="34" charset="0"/>
              </a:rPr>
              <a:t>Mundial, 2019)</a:t>
            </a:r>
            <a:endParaRPr lang="es-ES" sz="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30717" y="18745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3|INDICADORES</a:t>
            </a: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272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DE COMERCIO EXTERIOR</a:t>
            </a:r>
          </a:p>
        </p:txBody>
      </p:sp>
    </p:spTree>
    <p:extLst>
      <p:ext uri="{BB962C8B-B14F-4D97-AF65-F5344CB8AC3E}">
        <p14:creationId xmlns:p14="http://schemas.microsoft.com/office/powerpoint/2010/main" val="242092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3284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4|COMERCIO</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61386" y="17374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EXTERIOR</a:t>
            </a: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01645" y="2629667"/>
            <a:ext cx="4314427" cy="6909584"/>
          </a:xfrm>
          <a:prstGeom prst="rect">
            <a:avLst/>
          </a:prstGeom>
        </p:spPr>
        <p:txBody>
          <a:bodyPr wrap="square">
            <a:spAutoFit/>
          </a:bodyPr>
          <a:lstStyle/>
          <a:p>
            <a:pPr algn="just" fontAlgn="base"/>
            <a:r>
              <a:rPr lang="es-VE" sz="1200" dirty="0">
                <a:latin typeface="Arial" panose="020B0604020202020204" pitchFamily="34" charset="0"/>
                <a:cs typeface="Arial" panose="020B0604020202020204" pitchFamily="34" charset="0"/>
              </a:rPr>
              <a:t>Cuba es una nación que se apoya en las importaciones de energía, alimentos y bienes de capital, a su vez que se apalanca en la exportación de bienes primarios, bienes intermedios y servicios que se aprecian reflejados en el Producto Interno Bruto (PIB) de la isla.</a:t>
            </a:r>
            <a:endParaRPr lang="es-ES" sz="12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De acuerdo con la  </a:t>
            </a:r>
            <a:r>
              <a:rPr lang="es-VE" sz="1200" dirty="0">
                <a:solidFill>
                  <a:schemeClr val="tx1">
                    <a:lumMod val="95000"/>
                    <a:lumOff val="5000"/>
                  </a:schemeClr>
                </a:solidFill>
                <a:latin typeface="Arial" panose="020B0604020202020204" pitchFamily="34" charset="0"/>
                <a:cs typeface="Arial" panose="020B0604020202020204" pitchFamily="34" charset="0"/>
              </a:rPr>
              <a:t>Organización Mundial del Comercio </a:t>
            </a:r>
            <a:r>
              <a:rPr lang="es-VE" sz="1200" dirty="0">
                <a:latin typeface="Arial" panose="020B0604020202020204" pitchFamily="34" charset="0"/>
                <a:cs typeface="Arial" panose="020B0604020202020204" pitchFamily="34" charset="0"/>
              </a:rPr>
              <a:t>(OMC) Cuba cuenta con acuerdos comerciales bilaterales con 44 naciones, de las cuales 15 se ubican en el continente Americano (Argentina, Bolivia, Brasil, Chile, Colombia, Ecuador, El Salvador, Guyana, México, Nicaragua, Paraguay, Perú, Trinidad y Tobago, Uruguay y Venezuela), 15 en Asia y Oriente Medio (Bangladés, Corea del Norte, Corea del Sur, Filipinas, India, Indonesia, Irán, Iraq, Malasia, Birmania, Pakistán, Singapur, Sri Lanka, Tailandia y Vietnam) y 14 en África (Argelia, Benín, Camerún, Egipto, Ghana, Guinea, Libia, Marruecos, Mozambique, Nigeria, Sudán, Tanzania, Túnez y Zimbabue).</a:t>
            </a:r>
            <a:endParaRPr lang="es-ES" sz="12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a:p>
            <a:pPr algn="just" fontAlgn="base"/>
            <a:r>
              <a:rPr lang="es-VE" sz="1200" dirty="0">
                <a:latin typeface="Arial" panose="020B0604020202020204" pitchFamily="34" charset="0"/>
                <a:cs typeface="Arial" panose="020B0604020202020204" pitchFamily="34" charset="0"/>
              </a:rPr>
              <a:t>La protección comercial con respecto a los aranceles respecto a los miembros de la OMC se ubica en la media del 10%, aunque para varios países, incluso Venezuela, Cuba tiene reducciones arancelarias o incluso exenciones. Cabe destacar que la gran mayoría de las importaciones realizadas desde Cuba son a través de empresas estatales. En los últimos años hubo un proceso de descentralización en Cuba, por el que casi 450 empresas estatales cubanas dispusieron de licencia de importación para su nomenclador de partidas específicas. Desde entonces, la concesión de licencias se redujo y los importadores oficiales han reforzado su papel. En la actualidad, existen diversas empresas que mantienen la potestad de importar y centralizan las compras del país. De ellas, algunas Formas de Gestión no Estatales (FGNE) tienen atribuciones para importar para y, también, se han aprobado algunas </a:t>
            </a:r>
            <a:r>
              <a:rPr lang="es-VE" sz="1200" dirty="0" err="1">
                <a:latin typeface="Arial" panose="020B0604020202020204" pitchFamily="34" charset="0"/>
                <a:cs typeface="Arial" panose="020B0604020202020204" pitchFamily="34" charset="0"/>
              </a:rPr>
              <a:t>Mipymes</a:t>
            </a:r>
            <a:r>
              <a:rPr lang="es-VE" sz="1200" dirty="0">
                <a:latin typeface="Arial" panose="020B0604020202020204" pitchFamily="34" charset="0"/>
                <a:cs typeface="Arial" panose="020B0604020202020204" pitchFamily="34" charset="0"/>
              </a:rPr>
              <a:t> estatales para realizar esta labor.</a:t>
            </a:r>
            <a:endParaRPr lang="es-ES" sz="1200" dirty="0">
              <a:latin typeface="Arial" panose="020B0604020202020204" pitchFamily="34" charset="0"/>
              <a:cs typeface="Arial" panose="020B0604020202020204" pitchFamily="34" charset="0"/>
            </a:endParaRPr>
          </a:p>
          <a:p>
            <a:pPr algn="just" fontAlgn="base"/>
            <a:r>
              <a:rPr lang="es-VE" sz="1100" dirty="0">
                <a:latin typeface="Arial" panose="020B0604020202020204" pitchFamily="34" charset="0"/>
                <a:cs typeface="Arial" panose="020B0604020202020204" pitchFamily="34" charset="0"/>
              </a:rPr>
              <a:t> </a:t>
            </a:r>
          </a:p>
        </p:txBody>
      </p:sp>
      <p:pic>
        <p:nvPicPr>
          <p:cNvPr id="3" name="Imagen 2">
            <a:extLst>
              <a:ext uri="{FF2B5EF4-FFF2-40B4-BE49-F238E27FC236}">
                <a16:creationId xmlns="" xmlns:a16="http://schemas.microsoft.com/office/drawing/2014/main"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2660465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3284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4|COMERCIO</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61386" y="17374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EXTERIOR</a:t>
            </a: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01645" y="3291595"/>
            <a:ext cx="4314427" cy="2970044"/>
          </a:xfrm>
          <a:prstGeom prst="rect">
            <a:avLst/>
          </a:prstGeom>
        </p:spPr>
        <p:txBody>
          <a:bodyPr wrap="square">
            <a:spAutoFit/>
          </a:bodyPr>
          <a:lstStyle/>
          <a:p>
            <a:pPr algn="just" fontAlgn="base"/>
            <a:r>
              <a:rPr lang="es-VE" sz="1100" dirty="0">
                <a:latin typeface="Arial" panose="020B0604020202020204" pitchFamily="34" charset="0"/>
                <a:cs typeface="Arial" panose="020B0604020202020204" pitchFamily="34" charset="0"/>
              </a:rPr>
              <a:t> </a:t>
            </a:r>
          </a:p>
          <a:p>
            <a:pPr algn="just" fontAlgn="base"/>
            <a:r>
              <a:rPr lang="es-VE" sz="1100" dirty="0" smtClean="0">
                <a:latin typeface="Arial" panose="020B0604020202020204" pitchFamily="34" charset="0"/>
                <a:cs typeface="Arial" panose="020B0604020202020204" pitchFamily="34" charset="0"/>
              </a:rPr>
              <a:t>Las importaciones de Cuba son mayormente productos prioritarios: alimentos, maquinaria, combustibles, manufacturas diversas y productos químicos que suplen la reducida producción nacional. Con respecto a las exportaciones estas se centran en níquel, tabaco, azúcar, medicamentos, mariscos, ron entre otros.</a:t>
            </a:r>
            <a:endParaRPr lang="es-ES" sz="1100" dirty="0" smtClean="0">
              <a:latin typeface="Arial" panose="020B0604020202020204" pitchFamily="34" charset="0"/>
              <a:cs typeface="Arial" panose="020B0604020202020204" pitchFamily="34" charset="0"/>
            </a:endParaRPr>
          </a:p>
          <a:p>
            <a:pPr algn="just" fontAlgn="base"/>
            <a:r>
              <a:rPr lang="es-VE" sz="1100" dirty="0" smtClean="0">
                <a:latin typeface="Arial" panose="020B0604020202020204" pitchFamily="34" charset="0"/>
                <a:cs typeface="Arial" panose="020B0604020202020204" pitchFamily="34" charset="0"/>
              </a:rPr>
              <a:t> </a:t>
            </a:r>
            <a:endParaRPr lang="es-ES" sz="1100" dirty="0" smtClean="0">
              <a:latin typeface="Arial" panose="020B0604020202020204" pitchFamily="34" charset="0"/>
              <a:cs typeface="Arial" panose="020B0604020202020204" pitchFamily="34" charset="0"/>
            </a:endParaRPr>
          </a:p>
          <a:p>
            <a:pPr algn="just" fontAlgn="base"/>
            <a:r>
              <a:rPr lang="es-VE" sz="1100" dirty="0" smtClean="0">
                <a:latin typeface="Arial" panose="020B0604020202020204" pitchFamily="34" charset="0"/>
                <a:cs typeface="Arial" panose="020B0604020202020204" pitchFamily="34" charset="0"/>
              </a:rPr>
              <a:t>Finalmente, en lo que respecta a la exportación de servicios esta es la principal fuente de ingresos de la economía cubana. Los principales servicios exportados son los servicios médicos (sobre todo a Venezuela y otros países del ALBA) y, en segundo lugar, el turismo, alcanzando en el año 2018 su récord de visitantes con 4,71 millones de turistas, con unos ingresos de 2.782 millones de dólares. En 2019 las cifras descendieron hasta los 4,2 millones de turistas y 2.645 millones de dólares y, por supuesto, los años 2020 y 2021 se vieron considerablemente afectados gracias a la pandemia COVID-19.</a:t>
            </a:r>
            <a:endParaRPr lang="es-ES" sz="11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 xmlns:a16="http://schemas.microsoft.com/office/drawing/2014/main"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1683162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874541"/>
            <a:ext cx="6388744"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5|BALANZA COMERCIAL</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27201" y="2283502"/>
            <a:ext cx="6062419" cy="646331"/>
          </a:xfrm>
          <a:prstGeom prst="rect">
            <a:avLst/>
          </a:prstGeom>
          <a:noFill/>
        </p:spPr>
        <p:txBody>
          <a:bodyPr wrap="square" rtlCol="0">
            <a:spAutoFit/>
          </a:bodyPr>
          <a:lstStyle/>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VENEZUELA-CUBA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(2018-2022)</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9" name="Imagen 8">
            <a:extLst>
              <a:ext uri="{FF2B5EF4-FFF2-40B4-BE49-F238E27FC236}">
                <a16:creationId xmlns="" xmlns:a16="http://schemas.microsoft.com/office/drawing/2014/main" id="{0330AA08-6065-7A4D-A73E-CB5C05EA7341}"/>
              </a:ext>
            </a:extLst>
          </p:cNvPr>
          <p:cNvPicPr>
            <a:picLocks noChangeAspect="1"/>
          </p:cNvPicPr>
          <p:nvPr/>
        </p:nvPicPr>
        <p:blipFill>
          <a:blip r:embed="rId3">
            <a:alphaModFix amt="10000"/>
          </a:blip>
          <a:srcRect/>
          <a:stretch/>
        </p:blipFill>
        <p:spPr>
          <a:xfrm>
            <a:off x="-1136349" y="5774762"/>
            <a:ext cx="3422048" cy="3422048"/>
          </a:xfrm>
          <a:prstGeom prst="rect">
            <a:avLst/>
          </a:prstGeom>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337919" y="3478054"/>
            <a:ext cx="7025049" cy="1288482"/>
          </a:xfrm>
          <a:prstGeom prst="rect">
            <a:avLst/>
          </a:prstGeom>
          <a:noFill/>
          <a:ln>
            <a:noFill/>
          </a:ln>
        </p:spPr>
      </p:pic>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337919" y="5245040"/>
            <a:ext cx="7025049" cy="3784660"/>
          </a:xfrm>
          <a:prstGeom prst="rect">
            <a:avLst/>
          </a:prstGeom>
          <a:noFill/>
        </p:spPr>
      </p:pic>
    </p:spTree>
    <p:extLst>
      <p:ext uri="{BB962C8B-B14F-4D97-AF65-F5344CB8AC3E}">
        <p14:creationId xmlns:p14="http://schemas.microsoft.com/office/powerpoint/2010/main" val="3220124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56117" y="18745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6|EXPORTACIONES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780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POR PAÍSES</a:t>
            </a:r>
          </a:p>
        </p:txBody>
      </p:sp>
      <p:sp>
        <p:nvSpPr>
          <p:cNvPr id="7" name="Rectángulo 6">
            <a:extLst>
              <a:ext uri="{FF2B5EF4-FFF2-40B4-BE49-F238E27FC236}">
                <a16:creationId xmlns="" xmlns:a16="http://schemas.microsoft.com/office/drawing/2014/main" id="{E8C119F6-716B-F845-A2E8-99D578D0B07E}"/>
              </a:ext>
            </a:extLst>
          </p:cNvPr>
          <p:cNvSpPr/>
          <p:nvPr/>
        </p:nvSpPr>
        <p:spPr>
          <a:xfrm>
            <a:off x="903402" y="2652834"/>
            <a:ext cx="5030672" cy="461665"/>
          </a:xfrm>
          <a:prstGeom prst="rect">
            <a:avLst/>
          </a:prstGeom>
        </p:spPr>
        <p:txBody>
          <a:bodyPr wrap="square">
            <a:spAutoFit/>
          </a:bodyPr>
          <a:lstStyle/>
          <a:p>
            <a:pPr fontAlgn="base"/>
            <a:r>
              <a:rPr lang="es-VE" sz="1200" dirty="0"/>
              <a:t>Principales países clientes, monto de total de importación y porcentaje en valor de las exportaciones totales en 2022.</a:t>
            </a:r>
            <a:endParaRPr lang="es-ES" sz="1200" dirty="0"/>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CLIENTES</a:t>
            </a:r>
          </a:p>
        </p:txBody>
      </p:sp>
      <p:sp>
        <p:nvSpPr>
          <p:cNvPr id="10" name="Rectángulo 9">
            <a:extLst>
              <a:ext uri="{FF2B5EF4-FFF2-40B4-BE49-F238E27FC236}">
                <a16:creationId xmlns="" xmlns:a16="http://schemas.microsoft.com/office/drawing/2014/main" id="{CD388C32-2A93-44BE-AC03-0C5028BD2146}"/>
              </a:ext>
            </a:extLst>
          </p:cNvPr>
          <p:cNvSpPr/>
          <p:nvPr/>
        </p:nvSpPr>
        <p:spPr>
          <a:xfrm>
            <a:off x="3026173" y="3900709"/>
            <a:ext cx="4314427" cy="4062651"/>
          </a:xfrm>
          <a:prstGeom prst="rect">
            <a:avLst/>
          </a:prstGeom>
        </p:spPr>
        <p:txBody>
          <a:bodyPr wrap="square">
            <a:spAutoFit/>
          </a:bodyPr>
          <a:lstStyle/>
          <a:p>
            <a:pPr lvl="0"/>
            <a:r>
              <a:rPr lang="es-VE" sz="1100" b="1" dirty="0" smtClean="0">
                <a:latin typeface="Arial" panose="020B0604020202020204" pitchFamily="34" charset="0"/>
                <a:cs typeface="Arial" panose="020B0604020202020204" pitchFamily="34" charset="0"/>
              </a:rPr>
              <a:t>ESPAÑA: </a:t>
            </a:r>
          </a:p>
          <a:p>
            <a:r>
              <a:rPr lang="es-VE" sz="1200" dirty="0"/>
              <a:t>346.807 miles de </a:t>
            </a:r>
            <a:r>
              <a:rPr lang="es-VE" sz="1200" dirty="0" smtClean="0"/>
              <a:t>USD</a:t>
            </a:r>
          </a:p>
          <a:p>
            <a:r>
              <a:rPr lang="es-VE" b="1" dirty="0" smtClean="0">
                <a:solidFill>
                  <a:schemeClr val="accent1">
                    <a:lumMod val="50000"/>
                  </a:schemeClr>
                </a:solidFill>
                <a:latin typeface="Arial" panose="020B0604020202020204" pitchFamily="34" charset="0"/>
                <a:cs typeface="Arial" panose="020B0604020202020204" pitchFamily="34" charset="0"/>
              </a:rPr>
              <a:t>16% </a:t>
            </a:r>
          </a:p>
          <a:p>
            <a:pPr lvl="0"/>
            <a:endParaRPr lang="es-VE" sz="1100" b="1" dirty="0">
              <a:latin typeface="Arial" panose="020B0604020202020204" pitchFamily="34" charset="0"/>
              <a:cs typeface="Arial" panose="020B0604020202020204" pitchFamily="34" charset="0"/>
            </a:endParaRPr>
          </a:p>
          <a:p>
            <a:pPr lvl="0"/>
            <a:r>
              <a:rPr lang="es-VE" sz="1100" b="1" dirty="0" smtClean="0">
                <a:solidFill>
                  <a:schemeClr val="tx1">
                    <a:lumMod val="95000"/>
                    <a:lumOff val="5000"/>
                  </a:schemeClr>
                </a:solidFill>
                <a:latin typeface="Arial" panose="020B0604020202020204" pitchFamily="34" charset="0"/>
                <a:cs typeface="Arial" panose="020B0604020202020204" pitchFamily="34" charset="0"/>
              </a:rPr>
              <a:t>CHINA:</a:t>
            </a:r>
          </a:p>
          <a:p>
            <a:pPr lvl="0"/>
            <a:r>
              <a:rPr lang="es-VE" sz="1200" dirty="0"/>
              <a:t>175.499  miles de USD</a:t>
            </a:r>
            <a:r>
              <a:rPr lang="es-VE" sz="1200" b="1" dirty="0">
                <a:latin typeface="Arial" panose="020B0604020202020204" pitchFamily="34" charset="0"/>
                <a:cs typeface="Arial" panose="020B0604020202020204" pitchFamily="34" charset="0"/>
              </a:rPr>
              <a:t>			    </a:t>
            </a:r>
            <a:endParaRPr lang="es-VE" sz="1200" b="1" dirty="0" smtClean="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8,1%</a:t>
            </a:r>
          </a:p>
          <a:p>
            <a:pPr lvl="0"/>
            <a:endParaRPr lang="es-ES" sz="1100" dirty="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ALEMANIA:</a:t>
            </a:r>
            <a:r>
              <a:rPr lang="es-VE" sz="1100" dirty="0" smtClean="0">
                <a:latin typeface="Arial" panose="020B0604020202020204" pitchFamily="34" charset="0"/>
                <a:cs typeface="Arial" panose="020B0604020202020204" pitchFamily="34" charset="0"/>
              </a:rPr>
              <a:t> </a:t>
            </a:r>
          </a:p>
          <a:p>
            <a:pPr lvl="0"/>
            <a:r>
              <a:rPr lang="es-VE" sz="1200" dirty="0"/>
              <a:t>40.840  miles de USD</a:t>
            </a:r>
            <a:r>
              <a:rPr lang="es-VE" sz="1200" dirty="0">
                <a:latin typeface="Arial" panose="020B0604020202020204" pitchFamily="34" charset="0"/>
                <a:cs typeface="Arial" panose="020B0604020202020204" pitchFamily="34" charset="0"/>
              </a:rPr>
              <a:t>				    </a:t>
            </a:r>
            <a:endParaRPr lang="es-VE" sz="1200" dirty="0" smtClean="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1,9%</a:t>
            </a:r>
          </a:p>
          <a:p>
            <a:pPr lvl="0"/>
            <a:endParaRPr lang="es-ES" sz="1100" dirty="0">
              <a:latin typeface="Arial" panose="020B0604020202020204" pitchFamily="34" charset="0"/>
              <a:cs typeface="Arial" panose="020B0604020202020204" pitchFamily="34" charset="0"/>
            </a:endParaRPr>
          </a:p>
          <a:p>
            <a:pPr lvl="0"/>
            <a:r>
              <a:rPr lang="es-VE" sz="1100" b="1" dirty="0" smtClean="0">
                <a:solidFill>
                  <a:schemeClr val="tx1">
                    <a:lumMod val="95000"/>
                    <a:lumOff val="5000"/>
                  </a:schemeClr>
                </a:solidFill>
                <a:latin typeface="Arial" panose="020B0604020202020204" pitchFamily="34" charset="0"/>
                <a:cs typeface="Arial" panose="020B0604020202020204" pitchFamily="34" charset="0"/>
              </a:rPr>
              <a:t>FRANCIA:</a:t>
            </a:r>
          </a:p>
          <a:p>
            <a:pPr lvl="0"/>
            <a:r>
              <a:rPr lang="es-VE" sz="1200" dirty="0"/>
              <a:t>28.705  miles de USD</a:t>
            </a:r>
            <a:r>
              <a:rPr lang="es-VE" sz="1200" b="1" dirty="0">
                <a:latin typeface="Arial" panose="020B0604020202020204" pitchFamily="34" charset="0"/>
                <a:cs typeface="Arial" panose="020B0604020202020204" pitchFamily="34" charset="0"/>
              </a:rPr>
              <a:t>				    </a:t>
            </a:r>
            <a:endParaRPr lang="es-VE" sz="1200" b="1" dirty="0" smtClean="0">
              <a:latin typeface="Arial" panose="020B0604020202020204" pitchFamily="34" charset="0"/>
              <a:cs typeface="Arial" panose="020B0604020202020204" pitchFamily="34" charset="0"/>
            </a:endParaRPr>
          </a:p>
          <a:p>
            <a:pPr lvl="0"/>
            <a:r>
              <a:rPr lang="es-VE" b="1" dirty="0">
                <a:solidFill>
                  <a:schemeClr val="accent1">
                    <a:lumMod val="50000"/>
                  </a:schemeClr>
                </a:solidFill>
                <a:latin typeface="Arial" panose="020B0604020202020204" pitchFamily="34" charset="0"/>
                <a:cs typeface="Arial" panose="020B0604020202020204" pitchFamily="34" charset="0"/>
              </a:rPr>
              <a:t>1,3</a:t>
            </a:r>
            <a:r>
              <a:rPr lang="es-VE" b="1" dirty="0" smtClean="0">
                <a:solidFill>
                  <a:schemeClr val="accent1">
                    <a:lumMod val="50000"/>
                  </a:schemeClr>
                </a:solidFill>
                <a:latin typeface="Arial" panose="020B0604020202020204" pitchFamily="34" charset="0"/>
                <a:cs typeface="Arial" panose="020B0604020202020204" pitchFamily="34" charset="0"/>
              </a:rPr>
              <a:t>% </a:t>
            </a:r>
            <a:endParaRPr lang="es-VE" b="1" dirty="0">
              <a:solidFill>
                <a:schemeClr val="accent1">
                  <a:lumMod val="50000"/>
                </a:schemeClr>
              </a:solidFill>
              <a:latin typeface="Arial" panose="020B0604020202020204" pitchFamily="34" charset="0"/>
              <a:cs typeface="Arial" panose="020B0604020202020204" pitchFamily="34" charset="0"/>
            </a:endParaRPr>
          </a:p>
          <a:p>
            <a:pPr lvl="0"/>
            <a:endParaRPr lang="es-ES" sz="1100" dirty="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VENEZUELA:</a:t>
            </a:r>
            <a:r>
              <a:rPr lang="es-VE" sz="1100" dirty="0" smtClean="0">
                <a:latin typeface="Arial" panose="020B0604020202020204" pitchFamily="34" charset="0"/>
                <a:cs typeface="Arial" panose="020B0604020202020204" pitchFamily="34" charset="0"/>
              </a:rPr>
              <a:t> </a:t>
            </a:r>
            <a:r>
              <a:rPr lang="es-VE" sz="1100" dirty="0">
                <a:latin typeface="Arial" panose="020B0604020202020204" pitchFamily="34" charset="0"/>
                <a:cs typeface="Arial" panose="020B0604020202020204" pitchFamily="34" charset="0"/>
              </a:rPr>
              <a:t>				                </a:t>
            </a:r>
          </a:p>
          <a:p>
            <a:pPr lvl="0"/>
            <a:r>
              <a:rPr lang="es-VE" sz="1200" dirty="0"/>
              <a:t>26.857  miles de </a:t>
            </a:r>
            <a:r>
              <a:rPr lang="es-VE" sz="1200" dirty="0" smtClean="0"/>
              <a:t>USD</a:t>
            </a:r>
          </a:p>
          <a:p>
            <a:pPr lvl="0"/>
            <a:r>
              <a:rPr lang="es-VE" b="1" dirty="0" smtClean="0">
                <a:solidFill>
                  <a:schemeClr val="accent1">
                    <a:lumMod val="50000"/>
                  </a:schemeClr>
                </a:solidFill>
                <a:latin typeface="Arial" panose="020B0604020202020204" pitchFamily="34" charset="0"/>
                <a:cs typeface="Arial" panose="020B0604020202020204" pitchFamily="34" charset="0"/>
              </a:rPr>
              <a:t>1,2% </a:t>
            </a:r>
            <a:endParaRPr lang="es-ES" b="1" dirty="0">
              <a:solidFill>
                <a:schemeClr val="accent1">
                  <a:lumMod val="50000"/>
                </a:schemeClr>
              </a:solidFill>
              <a:latin typeface="Arial" panose="020B0604020202020204" pitchFamily="34" charset="0"/>
              <a:cs typeface="Arial" panose="020B0604020202020204" pitchFamily="34" charset="0"/>
            </a:endParaRPr>
          </a:p>
          <a:p>
            <a:pPr algn="just">
              <a:spcAft>
                <a:spcPts val="0"/>
              </a:spcAft>
            </a:pPr>
            <a:endParaRPr lang="es-VE" sz="1100" dirty="0">
              <a:solidFill>
                <a:srgbClr val="222222"/>
              </a:solidFill>
              <a:latin typeface="Arial" panose="020B0604020202020204"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2922158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 xmlns:a16="http://schemas.microsoft.com/office/drawing/2014/main" id="{CE7E4CFF-9B9F-9E45-BCBB-512FE9100948}"/>
              </a:ext>
            </a:extLst>
          </p:cNvPr>
          <p:cNvSpPr/>
          <p:nvPr/>
        </p:nvSpPr>
        <p:spPr>
          <a:xfrm>
            <a:off x="3013473" y="3570509"/>
            <a:ext cx="4314427" cy="3893374"/>
          </a:xfrm>
          <a:prstGeom prst="rect">
            <a:avLst/>
          </a:prstGeom>
        </p:spPr>
        <p:txBody>
          <a:bodyPr wrap="square">
            <a:spAutoFit/>
          </a:bodyPr>
          <a:lstStyle/>
          <a:p>
            <a:pPr lvl="0"/>
            <a:r>
              <a:rPr lang="es-VE" sz="1100" b="1" dirty="0" smtClean="0">
                <a:latin typeface="Arial" panose="020B0604020202020204" pitchFamily="34" charset="0"/>
                <a:cs typeface="Arial" panose="020B0604020202020204" pitchFamily="34" charset="0"/>
              </a:rPr>
              <a:t>CHINA</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200" dirty="0">
                <a:latin typeface="Arial" panose="020B0604020202020204" pitchFamily="34" charset="0"/>
                <a:cs typeface="Arial" panose="020B0604020202020204" pitchFamily="34" charset="0"/>
              </a:rPr>
              <a:t>1.125.951  miles de </a:t>
            </a:r>
            <a:r>
              <a:rPr lang="es-VE" sz="1200" dirty="0" smtClean="0">
                <a:latin typeface="Arial" panose="020B0604020202020204" pitchFamily="34" charset="0"/>
                <a:cs typeface="Arial" panose="020B0604020202020204" pitchFamily="34" charset="0"/>
              </a:rPr>
              <a:t>USD</a:t>
            </a:r>
          </a:p>
          <a:p>
            <a:pPr lvl="0"/>
            <a:r>
              <a:rPr lang="es-VE" b="1" dirty="0" smtClean="0">
                <a:solidFill>
                  <a:schemeClr val="accent1">
                    <a:lumMod val="50000"/>
                  </a:schemeClr>
                </a:solidFill>
                <a:latin typeface="Arial" panose="020B0604020202020204" pitchFamily="34" charset="0"/>
                <a:cs typeface="Arial" panose="020B0604020202020204" pitchFamily="34" charset="0"/>
              </a:rPr>
              <a:t>11,5%</a:t>
            </a:r>
          </a:p>
          <a:p>
            <a:pPr lvl="0"/>
            <a:endParaRPr lang="es-ES" sz="1100" dirty="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ESPAÑA 	</a:t>
            </a:r>
            <a:r>
              <a:rPr lang="es-VE" sz="1100" b="1" dirty="0">
                <a:latin typeface="Arial" panose="020B0604020202020204" pitchFamily="34" charset="0"/>
                <a:cs typeface="Arial" panose="020B0604020202020204" pitchFamily="34" charset="0"/>
              </a:rPr>
              <a:t>			</a:t>
            </a:r>
            <a:endParaRPr lang="es-VE" sz="1100" b="1" dirty="0" smtClean="0">
              <a:latin typeface="Arial" panose="020B0604020202020204" pitchFamily="34" charset="0"/>
              <a:cs typeface="Arial" panose="020B0604020202020204" pitchFamily="34" charset="0"/>
            </a:endParaRPr>
          </a:p>
          <a:p>
            <a:pPr lvl="0"/>
            <a:r>
              <a:rPr lang="es-VE" sz="1200" dirty="0">
                <a:latin typeface="Arial" panose="020B0604020202020204" pitchFamily="34" charset="0"/>
                <a:cs typeface="Arial" panose="020B0604020202020204" pitchFamily="34" charset="0"/>
              </a:rPr>
              <a:t>995.926  miles de </a:t>
            </a:r>
            <a:r>
              <a:rPr lang="es-VE" sz="1200" dirty="0" smtClean="0">
                <a:latin typeface="Arial" panose="020B0604020202020204" pitchFamily="34" charset="0"/>
                <a:cs typeface="Arial" panose="020B0604020202020204" pitchFamily="34" charset="0"/>
              </a:rPr>
              <a:t>USD</a:t>
            </a:r>
          </a:p>
          <a:p>
            <a:pPr lvl="0"/>
            <a:r>
              <a:rPr lang="es-VE" b="1" dirty="0" smtClean="0">
                <a:solidFill>
                  <a:schemeClr val="accent1">
                    <a:lumMod val="50000"/>
                  </a:schemeClr>
                </a:solidFill>
                <a:latin typeface="Arial" panose="020B0604020202020204" pitchFamily="34" charset="0"/>
                <a:cs typeface="Arial" panose="020B0604020202020204" pitchFamily="34" charset="0"/>
              </a:rPr>
              <a:t>10,1%  </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ESTADOS UNIDOS DE AMÉRICA: 				</a:t>
            </a:r>
            <a:r>
              <a:rPr lang="es-VE" sz="1100" b="1" dirty="0" smtClean="0">
                <a:latin typeface="Arial" panose="020B0604020202020204" pitchFamily="34" charset="0"/>
                <a:cs typeface="Arial" panose="020B0604020202020204" pitchFamily="34" charset="0"/>
              </a:rPr>
              <a:t> </a:t>
            </a:r>
          </a:p>
          <a:p>
            <a:pPr lvl="0"/>
            <a:r>
              <a:rPr lang="es-VE" sz="1200" dirty="0">
                <a:latin typeface="Arial" panose="020B0604020202020204" pitchFamily="34" charset="0"/>
                <a:cs typeface="Arial" panose="020B0604020202020204" pitchFamily="34" charset="0"/>
              </a:rPr>
              <a:t>449.946  miles de </a:t>
            </a:r>
            <a:r>
              <a:rPr lang="es-VE" sz="1200" dirty="0" smtClean="0">
                <a:latin typeface="Arial" panose="020B0604020202020204" pitchFamily="34" charset="0"/>
                <a:cs typeface="Arial" panose="020B0604020202020204" pitchFamily="34" charset="0"/>
              </a:rPr>
              <a:t>USD</a:t>
            </a:r>
          </a:p>
          <a:p>
            <a:pPr lvl="0"/>
            <a:r>
              <a:rPr lang="es-VE" b="1" dirty="0" smtClean="0">
                <a:solidFill>
                  <a:schemeClr val="accent1">
                    <a:lumMod val="50000"/>
                  </a:schemeClr>
                </a:solidFill>
                <a:latin typeface="Arial" panose="020B0604020202020204" pitchFamily="34" charset="0"/>
                <a:cs typeface="Arial" panose="020B0604020202020204" pitchFamily="34" charset="0"/>
              </a:rPr>
              <a:t>4,6%</a:t>
            </a:r>
          </a:p>
          <a:p>
            <a:pPr lvl="0"/>
            <a:endParaRPr lang="es-ES" sz="1100" dirty="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ARGENTINA:</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200" dirty="0">
                <a:latin typeface="Arial" panose="020B0604020202020204" pitchFamily="34" charset="0"/>
                <a:cs typeface="Arial" panose="020B0604020202020204" pitchFamily="34" charset="0"/>
              </a:rPr>
              <a:t>344.934  miles de USD</a:t>
            </a:r>
            <a:r>
              <a:rPr lang="es-VE" sz="12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3,5</a:t>
            </a:r>
            <a:r>
              <a:rPr lang="es-VE" b="1" dirty="0">
                <a:solidFill>
                  <a:schemeClr val="accent1">
                    <a:lumMod val="50000"/>
                  </a:schemeClr>
                </a:solidFill>
                <a:latin typeface="Arial" panose="020B0604020202020204" pitchFamily="34" charset="0"/>
                <a:cs typeface="Arial" panose="020B0604020202020204" pitchFamily="34" charset="0"/>
              </a:rPr>
              <a:t>% </a:t>
            </a:r>
            <a:r>
              <a:rPr lang="es-VE" b="1" dirty="0" smtClean="0">
                <a:solidFill>
                  <a:schemeClr val="accent1">
                    <a:lumMod val="50000"/>
                  </a:schemeClr>
                </a:solidFill>
                <a:latin typeface="Arial" panose="020B0604020202020204" pitchFamily="34" charset="0"/>
                <a:cs typeface="Arial" panose="020B0604020202020204" pitchFamily="34" charset="0"/>
              </a:rPr>
              <a:t> </a:t>
            </a:r>
            <a:endParaRPr lang="es-VE" b="1" dirty="0">
              <a:solidFill>
                <a:schemeClr val="accent1">
                  <a:lumMod val="50000"/>
                </a:schemeClr>
              </a:solidFill>
              <a:latin typeface="Arial" panose="020B0604020202020204" pitchFamily="34" charset="0"/>
              <a:cs typeface="Arial" panose="020B0604020202020204" pitchFamily="34" charset="0"/>
            </a:endParaRPr>
          </a:p>
          <a:p>
            <a:pPr lvl="0"/>
            <a:endParaRPr lang="es-ES" sz="1100" dirty="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MÉXICO </a:t>
            </a:r>
          </a:p>
          <a:p>
            <a:pPr lvl="0"/>
            <a:r>
              <a:rPr lang="es-VE" sz="1200" dirty="0" smtClean="0">
                <a:latin typeface="Arial" panose="020B0604020202020204" pitchFamily="34" charset="0"/>
                <a:cs typeface="Arial" panose="020B0604020202020204" pitchFamily="34" charset="0"/>
              </a:rPr>
              <a:t>341.941  </a:t>
            </a:r>
            <a:r>
              <a:rPr lang="es-VE" sz="1200" dirty="0">
                <a:latin typeface="Arial" panose="020B0604020202020204" pitchFamily="34" charset="0"/>
                <a:cs typeface="Arial" panose="020B0604020202020204" pitchFamily="34" charset="0"/>
              </a:rPr>
              <a:t>miles de USD </a:t>
            </a:r>
            <a:endParaRPr lang="es-VE" sz="1200" dirty="0" smtClean="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3,5%</a:t>
            </a:r>
            <a:endParaRPr lang="es-ES" b="1" dirty="0">
              <a:solidFill>
                <a:schemeClr val="accent1">
                  <a:lumMod val="50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30717" y="18745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7|IMPORTACIONES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272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POR PAÍSES</a:t>
            </a:r>
          </a:p>
        </p:txBody>
      </p:sp>
      <p:sp>
        <p:nvSpPr>
          <p:cNvPr id="7" name="Rectángulo 6">
            <a:extLst>
              <a:ext uri="{FF2B5EF4-FFF2-40B4-BE49-F238E27FC236}">
                <a16:creationId xmlns="" xmlns:a16="http://schemas.microsoft.com/office/drawing/2014/main" id="{E8C119F6-716B-F845-A2E8-99D578D0B07E}"/>
              </a:ext>
            </a:extLst>
          </p:cNvPr>
          <p:cNvSpPr/>
          <p:nvPr/>
        </p:nvSpPr>
        <p:spPr>
          <a:xfrm>
            <a:off x="827202" y="2652834"/>
            <a:ext cx="5030672" cy="461665"/>
          </a:xfrm>
          <a:prstGeom prst="rect">
            <a:avLst/>
          </a:prstGeom>
        </p:spPr>
        <p:txBody>
          <a:bodyPr wrap="square">
            <a:spAutoFit/>
          </a:bodyPr>
          <a:lstStyle/>
          <a:p>
            <a:pPr fontAlgn="base"/>
            <a:r>
              <a:rPr lang="es-VE" sz="1200" dirty="0"/>
              <a:t>Principales países proveedores, monto de total de exportación y porcentaje en valor de las Importaciones totales en 2022.</a:t>
            </a:r>
            <a:endParaRPr lang="es-ES" sz="1200" dirty="0"/>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PROVEEDORES</a:t>
            </a:r>
          </a:p>
        </p:txBody>
      </p:sp>
    </p:spTree>
    <p:extLst>
      <p:ext uri="{BB962C8B-B14F-4D97-AF65-F5344CB8AC3E}">
        <p14:creationId xmlns:p14="http://schemas.microsoft.com/office/powerpoint/2010/main" val="117445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4813</TotalTime>
  <Words>609</Words>
  <Application>Microsoft Office PowerPoint</Application>
  <PresentationFormat>Personalizado</PresentationFormat>
  <Paragraphs>192</Paragraphs>
  <Slides>18</Slides>
  <Notes>2</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vhijuelos</cp:lastModifiedBy>
  <cp:revision>332</cp:revision>
  <dcterms:created xsi:type="dcterms:W3CDTF">2022-02-02T13:13:22Z</dcterms:created>
  <dcterms:modified xsi:type="dcterms:W3CDTF">2024-10-17T16:27:29Z</dcterms:modified>
</cp:coreProperties>
</file>