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57" r:id="rId3"/>
    <p:sldId id="259" r:id="rId4"/>
    <p:sldId id="260" r:id="rId5"/>
    <p:sldId id="261" r:id="rId6"/>
    <p:sldId id="263" r:id="rId7"/>
    <p:sldId id="265" r:id="rId8"/>
    <p:sldId id="264" r:id="rId9"/>
    <p:sldId id="278" r:id="rId10"/>
    <p:sldId id="290" r:id="rId11"/>
    <p:sldId id="277" r:id="rId12"/>
    <p:sldId id="289" r:id="rId13"/>
    <p:sldId id="268" r:id="rId14"/>
    <p:sldId id="270" r:id="rId15"/>
    <p:sldId id="273" r:id="rId16"/>
    <p:sldId id="258" r:id="rId17"/>
  </p:sldIdLst>
  <p:sldSz cx="7775575" cy="10044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p:restoredTop sz="94674"/>
  </p:normalViewPr>
  <p:slideViewPr>
    <p:cSldViewPr snapToGrid="0" snapToObjects="1">
      <p:cViewPr>
        <p:scale>
          <a:sx n="86" d="100"/>
          <a:sy n="86" d="100"/>
        </p:scale>
        <p:origin x="-1854" y="888"/>
      </p:cViewPr>
      <p:guideLst>
        <p:guide orient="horz" pos="3163"/>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E792F-0DEB-40EC-98B8-45B196BAE5B8}" type="datetimeFigureOut">
              <a:rPr lang="es-VE" smtClean="0"/>
              <a:t>17/10/2024</a:t>
            </a:fld>
            <a:endParaRPr lang="es-VE"/>
          </a:p>
        </p:txBody>
      </p:sp>
      <p:sp>
        <p:nvSpPr>
          <p:cNvPr id="4" name="3 Marcador de imagen de diapositiva"/>
          <p:cNvSpPr>
            <a:spLocks noGrp="1" noRot="1" noChangeAspect="1"/>
          </p:cNvSpPr>
          <p:nvPr>
            <p:ph type="sldImg" idx="2"/>
          </p:nvPr>
        </p:nvSpPr>
        <p:spPr>
          <a:xfrm>
            <a:off x="2101850" y="685800"/>
            <a:ext cx="26543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E21CA-896B-455E-B660-2351D49749E9}" type="slidenum">
              <a:rPr lang="es-VE" smtClean="0"/>
              <a:t>‹Nº›</a:t>
            </a:fld>
            <a:endParaRPr lang="es-VE"/>
          </a:p>
        </p:txBody>
      </p:sp>
    </p:spTree>
    <p:extLst>
      <p:ext uri="{BB962C8B-B14F-4D97-AF65-F5344CB8AC3E}">
        <p14:creationId xmlns:p14="http://schemas.microsoft.com/office/powerpoint/2010/main" val="60024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0EE21CA-896B-455E-B660-2351D49749E9}" type="slidenum">
              <a:rPr lang="es-VE" smtClean="0"/>
              <a:t>15</a:t>
            </a:fld>
            <a:endParaRPr lang="es-VE"/>
          </a:p>
        </p:txBody>
      </p:sp>
    </p:spTree>
    <p:extLst>
      <p:ext uri="{BB962C8B-B14F-4D97-AF65-F5344CB8AC3E}">
        <p14:creationId xmlns:p14="http://schemas.microsoft.com/office/powerpoint/2010/main" val="5805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643794"/>
            <a:ext cx="6609239" cy="3496839"/>
          </a:xfrm>
        </p:spPr>
        <p:txBody>
          <a:bodyPr anchor="b"/>
          <a:lstStyle>
            <a:lvl1pPr algn="ctr">
              <a:defRPr sz="510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947" y="5275485"/>
            <a:ext cx="5831681" cy="2425002"/>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90765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12368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34756"/>
            <a:ext cx="1676608" cy="85119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571" y="534756"/>
            <a:ext cx="4932630" cy="851192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8561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380824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522" y="2504056"/>
            <a:ext cx="6706433" cy="4178071"/>
          </a:xfrm>
        </p:spPr>
        <p:txBody>
          <a:bodyPr anchor="b"/>
          <a:lstStyle>
            <a:lvl1pPr>
              <a:defRPr sz="510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522" y="6721654"/>
            <a:ext cx="6706433" cy="2197149"/>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63045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571"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6385"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6740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584" y="534758"/>
            <a:ext cx="6706433" cy="194139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584" y="2462203"/>
            <a:ext cx="32894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4" name="Content Placeholder 3"/>
          <p:cNvSpPr>
            <a:spLocks noGrp="1"/>
          </p:cNvSpPr>
          <p:nvPr>
            <p:ph sz="half" idx="2"/>
          </p:nvPr>
        </p:nvSpPr>
        <p:spPr>
          <a:xfrm>
            <a:off x="535584" y="3668891"/>
            <a:ext cx="32894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6385" y="2462203"/>
            <a:ext cx="33056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6" name="Content Placeholder 5"/>
          <p:cNvSpPr>
            <a:spLocks noGrp="1"/>
          </p:cNvSpPr>
          <p:nvPr>
            <p:ph sz="quarter" idx="4"/>
          </p:nvPr>
        </p:nvSpPr>
        <p:spPr>
          <a:xfrm>
            <a:off x="3936385" y="3668891"/>
            <a:ext cx="33056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0DE080-9392-F043-9910-AC096FDA5139}" type="datetimeFigureOut">
              <a:rPr lang="es-VE" smtClean="0"/>
              <a:t>17/10/2024</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80471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0DE080-9392-F043-9910-AC096FDA5139}" type="datetimeFigureOut">
              <a:rPr lang="es-VE" smtClean="0"/>
              <a:t>17/10/2024</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04715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DE080-9392-F043-9910-AC096FDA5139}" type="datetimeFigureOut">
              <a:rPr lang="es-VE" smtClean="0"/>
              <a:t>17/10/2024</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403025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5632" y="1446169"/>
            <a:ext cx="3936385" cy="7137830"/>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23457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5632" y="1446169"/>
            <a:ext cx="3936385" cy="7137830"/>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19832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34758"/>
            <a:ext cx="6706433" cy="19413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571" y="2673780"/>
            <a:ext cx="6706433" cy="637289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571" y="9309407"/>
            <a:ext cx="1749504" cy="534756"/>
          </a:xfrm>
          <a:prstGeom prst="rect">
            <a:avLst/>
          </a:prstGeom>
        </p:spPr>
        <p:txBody>
          <a:bodyPr vert="horz" lIns="91440" tIns="45720" rIns="91440" bIns="45720" rtlCol="0" anchor="ctr"/>
          <a:lstStyle>
            <a:lvl1pPr algn="l">
              <a:defRPr sz="1020">
                <a:solidFill>
                  <a:schemeClr val="tx1">
                    <a:tint val="75000"/>
                  </a:schemeClr>
                </a:solidFill>
              </a:defRPr>
            </a:lvl1pPr>
          </a:lstStyle>
          <a:p>
            <a:fld id="{860DE080-9392-F043-9910-AC096FDA5139}" type="datetimeFigureOut">
              <a:rPr lang="es-VE" smtClean="0"/>
              <a:t>17/10/2024</a:t>
            </a:fld>
            <a:endParaRPr lang="es-VE"/>
          </a:p>
        </p:txBody>
      </p:sp>
      <p:sp>
        <p:nvSpPr>
          <p:cNvPr id="5" name="Footer Placeholder 4"/>
          <p:cNvSpPr>
            <a:spLocks noGrp="1"/>
          </p:cNvSpPr>
          <p:nvPr>
            <p:ph type="ftr" sz="quarter" idx="3"/>
          </p:nvPr>
        </p:nvSpPr>
        <p:spPr>
          <a:xfrm>
            <a:off x="2575659" y="9309407"/>
            <a:ext cx="2624257" cy="534756"/>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5491500" y="9309407"/>
            <a:ext cx="1749504" cy="534756"/>
          </a:xfrm>
          <a:prstGeom prst="rect">
            <a:avLst/>
          </a:prstGeom>
        </p:spPr>
        <p:txBody>
          <a:bodyPr vert="horz" lIns="91440" tIns="45720" rIns="91440" bIns="45720" rtlCol="0" anchor="ctr"/>
          <a:lstStyle>
            <a:lvl1pPr algn="r">
              <a:defRPr sz="1020">
                <a:solidFill>
                  <a:schemeClr val="tx1">
                    <a:tint val="75000"/>
                  </a:schemeClr>
                </a:solidFill>
              </a:defRPr>
            </a:lvl1pPr>
          </a:lstStyle>
          <a:p>
            <a:fld id="{1632EF85-8549-5947-AA59-3A106282B07D}" type="slidenum">
              <a:rPr lang="es-VE" smtClean="0"/>
              <a:t>‹Nº›</a:t>
            </a:fld>
            <a:endParaRPr lang="es-VE"/>
          </a:p>
        </p:txBody>
      </p:sp>
    </p:spTree>
    <p:extLst>
      <p:ext uri="{BB962C8B-B14F-4D97-AF65-F5344CB8AC3E}">
        <p14:creationId xmlns:p14="http://schemas.microsoft.com/office/powerpoint/2010/main" val="271375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rot="16200000">
            <a:off x="4388540" y="1026494"/>
            <a:ext cx="4122968" cy="1569660"/>
          </a:xfrm>
          <a:prstGeom prst="rect">
            <a:avLst/>
          </a:prstGeom>
          <a:noFill/>
        </p:spPr>
        <p:txBody>
          <a:bodyPr wrap="square" rtlCol="0">
            <a:spAutoFit/>
          </a:bodyPr>
          <a:lstStyle/>
          <a:p>
            <a:r>
              <a:rPr lang="es-ES" sz="3200" b="1" spc="1000" dirty="0" smtClean="0">
                <a:solidFill>
                  <a:schemeClr val="accent1">
                    <a:lumMod val="75000"/>
                  </a:schemeClr>
                </a:solidFill>
                <a:latin typeface="Calibri" panose="020F0502020204030204" pitchFamily="34" charset="0"/>
                <a:cs typeface="Calibri" panose="020F0502020204030204" pitchFamily="34" charset="0"/>
              </a:rPr>
              <a:t>REPÚBLICA</a:t>
            </a:r>
          </a:p>
          <a:p>
            <a:r>
              <a:rPr lang="es-ES" sz="2400" b="1" spc="1000" dirty="0" smtClean="0">
                <a:solidFill>
                  <a:schemeClr val="accent1">
                    <a:lumMod val="75000"/>
                  </a:schemeClr>
                </a:solidFill>
                <a:latin typeface="Calibri" panose="020F0502020204030204" pitchFamily="34" charset="0"/>
                <a:cs typeface="Calibri" panose="020F0502020204030204" pitchFamily="34" charset="0"/>
              </a:rPr>
              <a:t>DE</a:t>
            </a:r>
            <a:r>
              <a:rPr lang="es-ES" sz="3200" b="1" spc="1000" dirty="0" smtClean="0">
                <a:solidFill>
                  <a:schemeClr val="accent1">
                    <a:lumMod val="75000"/>
                  </a:schemeClr>
                </a:solidFill>
                <a:latin typeface="Calibri" panose="020F0502020204030204" pitchFamily="34" charset="0"/>
                <a:cs typeface="Calibri" panose="020F0502020204030204" pitchFamily="34" charset="0"/>
              </a:rPr>
              <a:t> TRINIDAD </a:t>
            </a:r>
            <a:r>
              <a:rPr lang="es-ES" sz="2800" b="1" spc="1000" dirty="0" smtClean="0">
                <a:solidFill>
                  <a:schemeClr val="accent1">
                    <a:lumMod val="75000"/>
                  </a:schemeClr>
                </a:solidFill>
                <a:latin typeface="Calibri" panose="020F0502020204030204" pitchFamily="34" charset="0"/>
                <a:cs typeface="Calibri" panose="020F0502020204030204" pitchFamily="34" charset="0"/>
              </a:rPr>
              <a:t>Y</a:t>
            </a:r>
            <a:r>
              <a:rPr lang="es-ES" sz="3200" b="1" spc="1000" dirty="0" smtClean="0">
                <a:solidFill>
                  <a:schemeClr val="accent1">
                    <a:lumMod val="75000"/>
                  </a:schemeClr>
                </a:solidFill>
                <a:latin typeface="Calibri" panose="020F0502020204030204" pitchFamily="34" charset="0"/>
                <a:cs typeface="Calibri" panose="020F0502020204030204" pitchFamily="34" charset="0"/>
              </a:rPr>
              <a:t> TOBAGO</a:t>
            </a:r>
          </a:p>
        </p:txBody>
      </p:sp>
      <p:sp>
        <p:nvSpPr>
          <p:cNvPr id="11" name="CuadroTexto 10">
            <a:extLst>
              <a:ext uri="{FF2B5EF4-FFF2-40B4-BE49-F238E27FC236}">
                <a16:creationId xmlns:a16="http://schemas.microsoft.com/office/drawing/2014/main" xmlns="" id="{F3A35E9A-3470-5146-9252-54A38AC978A8}"/>
              </a:ext>
            </a:extLst>
          </p:cNvPr>
          <p:cNvSpPr txBox="1"/>
          <p:nvPr/>
        </p:nvSpPr>
        <p:spPr>
          <a:xfrm rot="16200000">
            <a:off x="2960031" y="2499496"/>
            <a:ext cx="4728142" cy="584775"/>
          </a:xfrm>
          <a:prstGeom prst="rect">
            <a:avLst/>
          </a:prstGeom>
          <a:noFill/>
        </p:spPr>
        <p:txBody>
          <a:bodyPr wrap="square" rtlCol="0">
            <a:spAutoFit/>
          </a:bodyPr>
          <a:lstStyle/>
          <a:p>
            <a:pPr algn="r"/>
            <a:r>
              <a:rPr lang="es-VE" sz="3200" spc="1000" dirty="0">
                <a:solidFill>
                  <a:schemeClr val="accent1">
                    <a:lumMod val="75000"/>
                  </a:schemeClr>
                </a:solidFill>
                <a:latin typeface="Calibri Light" panose="020F0302020204030204" pitchFamily="34" charset="0"/>
                <a:cs typeface="Calibri Light" panose="020F0302020204030204" pitchFamily="34" charset="0"/>
              </a:rPr>
              <a:t>PERFIL PAÍS</a:t>
            </a:r>
          </a:p>
        </p:txBody>
      </p:sp>
      <p:sp>
        <p:nvSpPr>
          <p:cNvPr id="12" name="Rectángulo 11">
            <a:extLst>
              <a:ext uri="{FF2B5EF4-FFF2-40B4-BE49-F238E27FC236}">
                <a16:creationId xmlns:a16="http://schemas.microsoft.com/office/drawing/2014/main" xmlns="" id="{93E6D5D2-DCC8-F448-8704-B3C3C0E0636D}"/>
              </a:ext>
            </a:extLst>
          </p:cNvPr>
          <p:cNvSpPr/>
          <p:nvPr/>
        </p:nvSpPr>
        <p:spPr>
          <a:xfrm>
            <a:off x="5583781" y="0"/>
            <a:ext cx="94741" cy="4127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CuadroTexto 14">
            <a:extLst>
              <a:ext uri="{FF2B5EF4-FFF2-40B4-BE49-F238E27FC236}">
                <a16:creationId xmlns:a16="http://schemas.microsoft.com/office/drawing/2014/main" xmlns="" id="{B2852A57-53E5-634B-9503-8D1CEFF10519}"/>
              </a:ext>
            </a:extLst>
          </p:cNvPr>
          <p:cNvSpPr txBox="1"/>
          <p:nvPr/>
        </p:nvSpPr>
        <p:spPr>
          <a:xfrm>
            <a:off x="3865889" y="7285402"/>
            <a:ext cx="3403599" cy="1862048"/>
          </a:xfrm>
          <a:prstGeom prst="rect">
            <a:avLst/>
          </a:prstGeom>
          <a:noFill/>
        </p:spPr>
        <p:txBody>
          <a:bodyPr wrap="square" rtlCol="0">
            <a:spAutoFit/>
          </a:bodyPr>
          <a:lstStyle/>
          <a:p>
            <a:pPr algn="ctr"/>
            <a:r>
              <a:rPr lang="es-VE" sz="11500" dirty="0" smtClean="0">
                <a:solidFill>
                  <a:schemeClr val="bg1">
                    <a:alpha val="10000"/>
                  </a:schemeClr>
                </a:solidFill>
                <a:latin typeface="Calibri" panose="020F0502020204030204" pitchFamily="34" charset="0"/>
                <a:cs typeface="Calibri" panose="020F0502020204030204" pitchFamily="34" charset="0"/>
              </a:rPr>
              <a:t>2024</a:t>
            </a:r>
            <a:endParaRPr lang="es-VE" sz="11500" dirty="0">
              <a:solidFill>
                <a:schemeClr val="bg1">
                  <a:alpha val="10000"/>
                </a:schemeClr>
              </a:solidFill>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a16="http://schemas.microsoft.com/office/drawing/2014/main" xmlns="" id="{8F476E64-550C-CE4B-9EDC-2EC9D2A551C5}"/>
              </a:ext>
            </a:extLst>
          </p:cNvPr>
          <p:cNvSpPr txBox="1"/>
          <p:nvPr/>
        </p:nvSpPr>
        <p:spPr>
          <a:xfrm>
            <a:off x="3250916" y="8707964"/>
            <a:ext cx="4728142" cy="369332"/>
          </a:xfrm>
          <a:prstGeom prst="rect">
            <a:avLst/>
          </a:prstGeom>
          <a:noFill/>
        </p:spPr>
        <p:txBody>
          <a:bodyPr wrap="square" rtlCol="0">
            <a:spAutoFit/>
          </a:bodyPr>
          <a:lstStyle/>
          <a:p>
            <a:pPr algn="ctr"/>
            <a:r>
              <a:rPr lang="es-VE" spc="1000" dirty="0">
                <a:solidFill>
                  <a:schemeClr val="bg1">
                    <a:lumMod val="85000"/>
                  </a:schemeClr>
                </a:solidFill>
                <a:latin typeface="Calibri Light" panose="020F0302020204030204" pitchFamily="34" charset="0"/>
                <a:cs typeface="Calibri Light" panose="020F0302020204030204" pitchFamily="34" charset="0"/>
              </a:rPr>
              <a:t>Ficha Técnica</a:t>
            </a:r>
          </a:p>
        </p:txBody>
      </p:sp>
      <p:pic>
        <p:nvPicPr>
          <p:cNvPr id="21" name="Imagen 20">
            <a:extLst>
              <a:ext uri="{FF2B5EF4-FFF2-40B4-BE49-F238E27FC236}">
                <a16:creationId xmlns:a16="http://schemas.microsoft.com/office/drawing/2014/main" xmlns="" id="{B541ED3B-A164-7B47-AF46-08C89CFD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5" y="7154695"/>
            <a:ext cx="3582865" cy="533445"/>
          </a:xfrm>
          <a:prstGeom prst="rect">
            <a:avLst/>
          </a:prstGeom>
        </p:spPr>
      </p:pic>
      <p:pic>
        <p:nvPicPr>
          <p:cNvPr id="23" name="Imagen 22">
            <a:extLst>
              <a:ext uri="{FF2B5EF4-FFF2-40B4-BE49-F238E27FC236}">
                <a16:creationId xmlns:a16="http://schemas.microsoft.com/office/drawing/2014/main" xmlns="" id="{C54316C1-CE8F-3644-8028-3D19016AD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3" y="452855"/>
            <a:ext cx="2538243" cy="504137"/>
          </a:xfrm>
          <a:prstGeom prst="rect">
            <a:avLst/>
          </a:prstGeom>
        </p:spPr>
      </p:pic>
      <p:sp>
        <p:nvSpPr>
          <p:cNvPr id="24" name="CuadroTexto 23">
            <a:extLst>
              <a:ext uri="{FF2B5EF4-FFF2-40B4-BE49-F238E27FC236}">
                <a16:creationId xmlns:a16="http://schemas.microsoft.com/office/drawing/2014/main" xmlns="" id="{4045A417-AE33-1643-B2A5-3370CFA32EA9}"/>
              </a:ext>
            </a:extLst>
          </p:cNvPr>
          <p:cNvSpPr txBox="1"/>
          <p:nvPr/>
        </p:nvSpPr>
        <p:spPr>
          <a:xfrm>
            <a:off x="400049" y="7258005"/>
            <a:ext cx="4728142" cy="276999"/>
          </a:xfrm>
          <a:prstGeom prst="rect">
            <a:avLst/>
          </a:prstGeom>
          <a:noFill/>
        </p:spPr>
        <p:txBody>
          <a:bodyPr wrap="square" rtlCol="0">
            <a:spAutoFit/>
          </a:bodyPr>
          <a:lstStyle/>
          <a:p>
            <a:r>
              <a:rPr lang="es-VE" sz="1200" b="1" spc="300" dirty="0" smtClean="0">
                <a:solidFill>
                  <a:schemeClr val="accent1">
                    <a:lumMod val="75000"/>
                  </a:schemeClr>
                </a:solidFill>
                <a:latin typeface="Calibri Light" panose="020F0302020204030204" pitchFamily="34" charset="0"/>
                <a:cs typeface="Calibri Light" panose="020F0302020204030204" pitchFamily="34" charset="0"/>
              </a:rPr>
              <a:t>PUERTO ESPAÑA</a:t>
            </a:r>
            <a:endParaRPr lang="es-VE" sz="1200" b="1" spc="3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08" y="436074"/>
            <a:ext cx="2104924" cy="545553"/>
          </a:xfrm>
          <a:prstGeom prst="rect">
            <a:avLst/>
          </a:prstGeom>
          <a:noFill/>
        </p:spPr>
      </p:pic>
      <p:pic>
        <p:nvPicPr>
          <p:cNvPr id="26" name="Imagen 25">
            <a:extLst>
              <a:ext uri="{FF2B5EF4-FFF2-40B4-BE49-F238E27FC236}">
                <a16:creationId xmlns:a16="http://schemas.microsoft.com/office/drawing/2014/main" xmlns="" id="{5E00ADC8-D5A3-1847-9A1B-3635A955FBEB}"/>
              </a:ext>
            </a:extLst>
          </p:cNvPr>
          <p:cNvPicPr>
            <a:picLocks noChangeAspect="1"/>
          </p:cNvPicPr>
          <p:nvPr/>
        </p:nvPicPr>
        <p:blipFill>
          <a:blip r:embed="rId6"/>
          <a:stretch>
            <a:fillRect/>
          </a:stretch>
        </p:blipFill>
        <p:spPr>
          <a:xfrm>
            <a:off x="149867" y="7169678"/>
            <a:ext cx="319308" cy="319308"/>
          </a:xfrm>
          <a:prstGeom prst="rect">
            <a:avLst/>
          </a:prstGeom>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xmlns="" id="{05E7D678-BF19-4CA5-A35A-7440DB7CB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791908" y="4253917"/>
            <a:ext cx="349663" cy="209797"/>
          </a:xfrm>
          <a:prstGeom prst="rect">
            <a:avLst/>
          </a:prstGeom>
        </p:spPr>
      </p:pic>
    </p:spTree>
    <p:extLst>
      <p:ext uri="{BB962C8B-B14F-4D97-AF65-F5344CB8AC3E}">
        <p14:creationId xmlns:p14="http://schemas.microsoft.com/office/powerpoint/2010/main" val="141807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8" name="CuadroTexto 12">
            <a:extLst>
              <a:ext uri="{FF2B5EF4-FFF2-40B4-BE49-F238E27FC236}">
                <a16:creationId xmlns="" xmlns:a16="http://schemas.microsoft.com/office/drawing/2014/main" id="{6F2077A2-CBFD-BB45-9975-C0912509C4C1}"/>
              </a:ext>
            </a:extLst>
          </p:cNvPr>
          <p:cNvSpPr txBox="1"/>
          <p:nvPr/>
        </p:nvSpPr>
        <p:spPr>
          <a:xfrm>
            <a:off x="230717" y="19126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9|PRINCIPALES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4">
            <a:extLst>
              <a:ext uri="{FF2B5EF4-FFF2-40B4-BE49-F238E27FC236}">
                <a16:creationId xmlns="" xmlns:a16="http://schemas.microsoft.com/office/drawing/2014/main" id="{199D8B99-14D5-B24C-8BB8-AFAA87957DAC}"/>
              </a:ext>
            </a:extLst>
          </p:cNvPr>
          <p:cNvSpPr txBox="1"/>
          <p:nvPr/>
        </p:nvSpPr>
        <p:spPr>
          <a:xfrm>
            <a:off x="827201" y="2321602"/>
            <a:ext cx="6287973" cy="1200329"/>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COMERCIALIZADOS</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ENTRE LA REPÚBLICA BOLIVARIANA DE VENEZUELA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TRINIDAD Y TOBAGO</a:t>
            </a:r>
          </a:p>
        </p:txBody>
      </p:sp>
      <p:sp>
        <p:nvSpPr>
          <p:cNvPr id="14"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IMPORTADOS</a:t>
            </a:r>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405447" y="4201954"/>
            <a:ext cx="6871762" cy="2008346"/>
          </a:xfrm>
          <a:prstGeom prst="rect">
            <a:avLst/>
          </a:prstGeom>
          <a:noFill/>
          <a:ln>
            <a:noFill/>
          </a:ln>
        </p:spPr>
      </p:pic>
    </p:spTree>
    <p:extLst>
      <p:ext uri="{BB962C8B-B14F-4D97-AF65-F5344CB8AC3E}">
        <p14:creationId xmlns:p14="http://schemas.microsoft.com/office/powerpoint/2010/main" val="154526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534767" y="18618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10|PRINCIPALES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1195502" y="2270802"/>
            <a:ext cx="5235668" cy="830997"/>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EXPORTADOS </a:t>
            </a:r>
            <a:r>
              <a:rPr lang="es-VE" b="1" spc="1000" dirty="0">
                <a:solidFill>
                  <a:schemeClr val="accent1">
                    <a:lumMod val="75000"/>
                  </a:schemeClr>
                </a:solidFill>
                <a:latin typeface="Calibri Light" panose="020F0302020204030204" pitchFamily="34" charset="0"/>
                <a:cs typeface="Calibri Light" panose="020F0302020204030204" pitchFamily="34" charset="0"/>
              </a:rPr>
              <a:t>POR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TRINIDAD Y TOBAGO</a:t>
            </a:r>
            <a:endParaRPr lang="es-VE" b="1" spc="1000" dirty="0">
              <a:solidFill>
                <a:schemeClr val="accent1">
                  <a:lumMod val="75000"/>
                </a:schemeClr>
              </a:solidFill>
              <a:latin typeface="Arial" pitchFamily="34" charset="0"/>
              <a:cs typeface="Arial" pitchFamily="34" charset="0"/>
            </a:endParaRPr>
          </a:p>
          <a:p>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EXPORTADOS</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19710" y="3608864"/>
            <a:ext cx="6696055" cy="2258536"/>
          </a:xfrm>
          <a:prstGeom prst="rect">
            <a:avLst/>
          </a:prstGeom>
          <a:noFill/>
          <a:ln>
            <a:noFill/>
          </a:ln>
        </p:spPr>
      </p:pic>
    </p:spTree>
    <p:extLst>
      <p:ext uri="{BB962C8B-B14F-4D97-AF65-F5344CB8AC3E}">
        <p14:creationId xmlns:p14="http://schemas.microsoft.com/office/powerpoint/2010/main" val="3365061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8" name="CuadroTexto 12">
            <a:extLst>
              <a:ext uri="{FF2B5EF4-FFF2-40B4-BE49-F238E27FC236}">
                <a16:creationId xmlns="" xmlns:a16="http://schemas.microsoft.com/office/drawing/2014/main" id="{6F2077A2-CBFD-BB45-9975-C0912509C4C1}"/>
              </a:ext>
            </a:extLst>
          </p:cNvPr>
          <p:cNvSpPr txBox="1"/>
          <p:nvPr/>
        </p:nvSpPr>
        <p:spPr>
          <a:xfrm>
            <a:off x="230717" y="19126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11|PRINCIPALES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4">
            <a:extLst>
              <a:ext uri="{FF2B5EF4-FFF2-40B4-BE49-F238E27FC236}">
                <a16:creationId xmlns="" xmlns:a16="http://schemas.microsoft.com/office/drawing/2014/main" id="{199D8B99-14D5-B24C-8BB8-AFAA87957DAC}"/>
              </a:ext>
            </a:extLst>
          </p:cNvPr>
          <p:cNvSpPr txBox="1"/>
          <p:nvPr/>
        </p:nvSpPr>
        <p:spPr>
          <a:xfrm>
            <a:off x="827201" y="2321602"/>
            <a:ext cx="6287973" cy="1200329"/>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COMERCIALIZADOS</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ENTRE LA REPÚBLICA BOLIVARIANA DE VENEZUELA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HACIA TRINIDAD Y TOBAGO</a:t>
            </a:r>
          </a:p>
        </p:txBody>
      </p:sp>
      <p:sp>
        <p:nvSpPr>
          <p:cNvPr id="14"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EXPORTADOS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462597" y="4201953"/>
            <a:ext cx="6806585" cy="1989297"/>
          </a:xfrm>
          <a:prstGeom prst="rect">
            <a:avLst/>
          </a:prstGeom>
          <a:noFill/>
          <a:ln>
            <a:noFill/>
          </a:ln>
        </p:spPr>
      </p:pic>
    </p:spTree>
    <p:extLst>
      <p:ext uri="{BB962C8B-B14F-4D97-AF65-F5344CB8AC3E}">
        <p14:creationId xmlns:p14="http://schemas.microsoft.com/office/powerpoint/2010/main" val="3233289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468842" y="151416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12|PRINCIPALES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1119302" y="1923127"/>
            <a:ext cx="5262448"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AEROPUERTOS </a:t>
            </a:r>
            <a:endParaRPr lang="es-VE" b="1" spc="1000" dirty="0" smtClean="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 TRINIDAD Y TOBAGO</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a16="http://schemas.microsoft.com/office/drawing/2014/main" xmlns="" id="{CE7E4CFF-9B9F-9E45-BCBB-512FE9100948}"/>
              </a:ext>
            </a:extLst>
          </p:cNvPr>
          <p:cNvSpPr/>
          <p:nvPr/>
        </p:nvSpPr>
        <p:spPr>
          <a:xfrm>
            <a:off x="2886473" y="3342121"/>
            <a:ext cx="4123927" cy="3785652"/>
          </a:xfrm>
          <a:prstGeom prst="rect">
            <a:avLst/>
          </a:prstGeom>
        </p:spPr>
        <p:txBody>
          <a:bodyPr wrap="square">
            <a:spAutoFit/>
          </a:bodyPr>
          <a:lstStyle/>
          <a:p>
            <a:pPr lvl="0" algn="just" fontAlgn="base"/>
            <a:endParaRPr lang="es-VE" sz="1100" dirty="0" smtClean="0">
              <a:latin typeface="Arial" panose="020B0604020202020204" pitchFamily="34" charset="0"/>
              <a:cs typeface="Arial" panose="020B0604020202020204" pitchFamily="34" charset="0"/>
            </a:endParaRPr>
          </a:p>
          <a:p>
            <a:pPr algn="just" fontAlgn="base"/>
            <a:endParaRPr lang="es-ES" sz="1100" dirty="0">
              <a:latin typeface="Arial" panose="020B0604020202020204" pitchFamily="34" charset="0"/>
              <a:cs typeface="Arial" panose="020B0604020202020204" pitchFamily="34" charset="0"/>
            </a:endParaRPr>
          </a:p>
          <a:p>
            <a:pPr lvl="0" algn="just"/>
            <a:endParaRPr lang="es-VE" sz="1100" b="1" dirty="0" smtClean="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AEROPUERTO INTERNACIONAL DE PIARCO: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Ubicado </a:t>
            </a:r>
            <a:r>
              <a:rPr lang="es-VE" sz="1100" dirty="0">
                <a:latin typeface="Arial" panose="020B0604020202020204" pitchFamily="34" charset="0"/>
                <a:cs typeface="Arial" panose="020B0604020202020204" pitchFamily="34" charset="0"/>
              </a:rPr>
              <a:t>al Norte de la Isla de Trinidad y Tobago, a 25km al Este de la Capital, es considerado como el principal aeropuerto del país. Posee conexiones con todo el Caribe, Estados Unidos, Canadá, Panamá y algunos de Sudamérica y Europa. Opera con dos terminales, uno para todo tipo de aviones y la segunda para pasajeros. </a:t>
            </a:r>
            <a:endParaRPr lang="es-VE" sz="1100" dirty="0" smtClean="0">
              <a:latin typeface="Arial" panose="020B0604020202020204" pitchFamily="34" charset="0"/>
              <a:cs typeface="Arial" panose="020B0604020202020204" pitchFamily="34" charset="0"/>
            </a:endParaRPr>
          </a:p>
          <a:p>
            <a:pPr lvl="0" algn="just"/>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AEROPUERTO INTERNACIONAL ARTHUR NAPOLEON RAYMOND ROBINSON: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Anteriormente </a:t>
            </a:r>
            <a:r>
              <a:rPr lang="es-VE" sz="1100" dirty="0">
                <a:latin typeface="Arial" panose="020B0604020202020204" pitchFamily="34" charset="0"/>
                <a:cs typeface="Arial" panose="020B0604020202020204" pitchFamily="34" charset="0"/>
              </a:rPr>
              <a:t>denominado como Aeropuerto de Crown Point, ubicado al extremo Suroeste de la Isla de Tobago. Opera con dos terminales, la terminal internacional que sirve a vuelos internacionales de carga, aviación general y vuelos en helicóptero y la terminal regional o terminal Norte que funge como una terminal de pasajeros.</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a16="http://schemas.microsoft.com/office/drawing/2014/main" xmlns="" id="{1C5F170D-8387-5A42-8BAD-764BD6155104}"/>
              </a:ext>
            </a:extLst>
          </p:cNvPr>
          <p:cNvPicPr>
            <a:picLocks noChangeAspect="1"/>
          </p:cNvPicPr>
          <p:nvPr/>
        </p:nvPicPr>
        <p:blipFill>
          <a:blip r:embed="rId3">
            <a:alphaModFix amt="10000"/>
          </a:blip>
          <a:stretch>
            <a:fillRect/>
          </a:stretch>
        </p:blipFill>
        <p:spPr>
          <a:xfrm>
            <a:off x="-970934" y="5850383"/>
            <a:ext cx="3596272" cy="3596272"/>
          </a:xfrm>
          <a:prstGeom prst="rect">
            <a:avLst/>
          </a:prstGeom>
        </p:spPr>
      </p:pic>
    </p:spTree>
    <p:extLst>
      <p:ext uri="{BB962C8B-B14F-4D97-AF65-F5344CB8AC3E}">
        <p14:creationId xmlns:p14="http://schemas.microsoft.com/office/powerpoint/2010/main" val="79310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487892" y="129101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13|PRINCIPALES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1144701" y="1699977"/>
            <a:ext cx="5646623" cy="923330"/>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PUERTOS EN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TRINIDAD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TOBAGO</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a16="http://schemas.microsoft.com/office/drawing/2014/main" xmlns="" id="{CE7E4CFF-9B9F-9E45-BCBB-512FE9100948}"/>
              </a:ext>
            </a:extLst>
          </p:cNvPr>
          <p:cNvSpPr/>
          <p:nvPr/>
        </p:nvSpPr>
        <p:spPr>
          <a:xfrm>
            <a:off x="2886473" y="2921878"/>
            <a:ext cx="4114402" cy="3847207"/>
          </a:xfrm>
          <a:prstGeom prst="rect">
            <a:avLst/>
          </a:prstGeom>
        </p:spPr>
        <p:txBody>
          <a:bodyPr wrap="square">
            <a:spAutoFit/>
          </a:bodyPr>
          <a:lstStyle/>
          <a:p>
            <a:pPr lvl="0" algn="just"/>
            <a:endParaRPr lang="es-VE"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 </a:t>
            </a:r>
          </a:p>
          <a:p>
            <a:pPr lvl="0" algn="just"/>
            <a:endParaRPr lang="es-VE" sz="1100" b="1"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PUERTO DE ESPAÑA: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Ubicado </a:t>
            </a:r>
            <a:r>
              <a:rPr lang="es-VE" sz="1100" dirty="0">
                <a:latin typeface="Arial" panose="020B0604020202020204" pitchFamily="34" charset="0"/>
                <a:cs typeface="Arial" panose="020B0604020202020204" pitchFamily="34" charset="0"/>
              </a:rPr>
              <a:t>en la Ciudad de Puerto de España, en la Capital de Trinidad y Tobago, considerado como el puerto más importante del país. Posee la capacidad de recibir portacontenedores y cruceros. Dentro de sus principales rutas marítimas se encuentra América, las Islas del Caribe y los vínculos entre el Océano Pacífico y Atlántico mediante el Canal de Panamá. </a:t>
            </a:r>
            <a:endParaRPr lang="es-VE" sz="1100" dirty="0" smtClean="0">
              <a:latin typeface="Arial" panose="020B0604020202020204" pitchFamily="34" charset="0"/>
              <a:cs typeface="Arial" panose="020B0604020202020204" pitchFamily="34" charset="0"/>
            </a:endParaRPr>
          </a:p>
          <a:p>
            <a:pPr lvl="0" algn="just"/>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PUERTO DE POINT LISAS: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Ubicado </a:t>
            </a:r>
            <a:r>
              <a:rPr lang="es-VE" sz="1100" dirty="0">
                <a:latin typeface="Arial" panose="020B0604020202020204" pitchFamily="34" charset="0"/>
                <a:cs typeface="Arial" panose="020B0604020202020204" pitchFamily="34" charset="0"/>
              </a:rPr>
              <a:t>en el Golfo de Paria a 32 km al Sur de Puerto de España, es considerado como el segundo puerto más importante del país. Opera con seis (6) muelles en donde se maneja carga para el comercio industrial, tráfico de cargas en general, a granel y contenedores. Dentro de sus especialidades se encuentra el manejo de petroquímicos, hierro y acero.</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3" name="Imagen 2">
            <a:extLst>
              <a:ext uri="{FF2B5EF4-FFF2-40B4-BE49-F238E27FC236}">
                <a16:creationId xmlns:a16="http://schemas.microsoft.com/office/drawing/2014/main" xmlns="" id="{DE6B8DB3-CE2B-3249-B807-1E3F80AF5383}"/>
              </a:ext>
            </a:extLst>
          </p:cNvPr>
          <p:cNvPicPr>
            <a:picLocks noChangeAspect="1"/>
          </p:cNvPicPr>
          <p:nvPr/>
        </p:nvPicPr>
        <p:blipFill>
          <a:blip r:embed="rId3">
            <a:alphaModFix amt="10000"/>
          </a:blip>
          <a:stretch>
            <a:fillRect/>
          </a:stretch>
        </p:blipFill>
        <p:spPr>
          <a:xfrm>
            <a:off x="-989013" y="4681205"/>
            <a:ext cx="4876800" cy="4876800"/>
          </a:xfrm>
          <a:prstGeom prst="rect">
            <a:avLst/>
          </a:prstGeom>
        </p:spPr>
      </p:pic>
    </p:spTree>
    <p:extLst>
      <p:ext uri="{BB962C8B-B14F-4D97-AF65-F5344CB8AC3E}">
        <p14:creationId xmlns:p14="http://schemas.microsoft.com/office/powerpoint/2010/main" val="277159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516467" y="1874541"/>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14|RELACIONES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1144701" y="2283502"/>
            <a:ext cx="6864562" cy="923330"/>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BILATERALES</a:t>
            </a:r>
          </a:p>
          <a:p>
            <a:r>
              <a:rPr lang="es-VE" b="1" spc="1000" dirty="0">
                <a:solidFill>
                  <a:schemeClr val="accent1">
                    <a:lumMod val="75000"/>
                  </a:schemeClr>
                </a:solidFill>
                <a:latin typeface="Calibri Light" panose="020F0302020204030204" pitchFamily="34" charset="0"/>
                <a:cs typeface="Calibri Light" panose="020F0302020204030204" pitchFamily="34" charset="0"/>
              </a:rPr>
              <a:t>VENEZUELA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 TRINIDAD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TOBAGO</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a16="http://schemas.microsoft.com/office/drawing/2014/main" xmlns="" id="{CE7E4CFF-9B9F-9E45-BCBB-512FE9100948}"/>
              </a:ext>
            </a:extLst>
          </p:cNvPr>
          <p:cNvSpPr/>
          <p:nvPr/>
        </p:nvSpPr>
        <p:spPr>
          <a:xfrm>
            <a:off x="2880538" y="3996331"/>
            <a:ext cx="4104877" cy="3477875"/>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Las relaciones diplomáticas entre ambas naciones fueron establecidas desde hace más de 60 años, y desde entonces se han firmado diversos acuerdos en pro de fortalecer las relaciones bilaterales y la cooperación en múltiples ámbitos</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Dentro de los más recientes acuerdos firmados entre Venezuela y Trinidad y Tobago se incluye un Plan Bilateral de Contingencia para derrames de hidrocarburos, un Memorándum de Entendimiento para suministros de gas natural y un Acuerdo Marco de Cooperación Energética. Así mismo, se destaca el interés de establecer acuerdos en materia de cooperación económica, comercial, política y de hermandad, dejando por sentado los principios de la Diplomacia Bolivariana de Paz. </a:t>
            </a:r>
            <a:endParaRPr lang="es-VE" sz="1100" dirty="0" smtClean="0">
              <a:latin typeface="Arial" panose="020B0604020202020204" pitchFamily="34" charset="0"/>
              <a:cs typeface="Arial" panose="020B0604020202020204" pitchFamily="34" charset="0"/>
            </a:endParaRPr>
          </a:p>
          <a:p>
            <a:pPr algn="just"/>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Cabe acotar que en materia económica - comercial ambas naciones comparten intereses aproximadamente desde hace 10 años, destacando el desarrollo de proyectos en materia de exploración y explotación de hidrocarburos (líquidos y gaseosos) dentro de los convenios establecidos.</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a16="http://schemas.microsoft.com/office/drawing/2014/main" xmlns="" id="{694BAE36-6585-4642-85D7-F2954AAFED4B}"/>
              </a:ext>
            </a:extLst>
          </p:cNvPr>
          <p:cNvPicPr>
            <a:picLocks noChangeAspect="1"/>
          </p:cNvPicPr>
          <p:nvPr/>
        </p:nvPicPr>
        <p:blipFill>
          <a:blip r:embed="rId4">
            <a:alphaModFix amt="10000"/>
          </a:blip>
          <a:stretch>
            <a:fillRect/>
          </a:stretch>
        </p:blipFill>
        <p:spPr>
          <a:xfrm>
            <a:off x="-587960" y="5451878"/>
            <a:ext cx="4876800" cy="4876800"/>
          </a:xfrm>
          <a:prstGeom prst="rect">
            <a:avLst/>
          </a:prstGeom>
        </p:spPr>
      </p:pic>
    </p:spTree>
    <p:extLst>
      <p:ext uri="{BB962C8B-B14F-4D97-AF65-F5344CB8AC3E}">
        <p14:creationId xmlns:p14="http://schemas.microsoft.com/office/powerpoint/2010/main" val="3677950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7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230717" y="13792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1|INFORMACIÓN</a:t>
            </a: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827202" y="17882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GENERAL</a:t>
            </a:r>
          </a:p>
        </p:txBody>
      </p:sp>
      <p:sp>
        <p:nvSpPr>
          <p:cNvPr id="14" name="Rectángulo 13">
            <a:extLst>
              <a:ext uri="{FF2B5EF4-FFF2-40B4-BE49-F238E27FC236}">
                <a16:creationId xmlns:a16="http://schemas.microsoft.com/office/drawing/2014/main" xmlns="" id="{CE7E4CFF-9B9F-9E45-BCBB-512FE9100948}"/>
              </a:ext>
            </a:extLst>
          </p:cNvPr>
          <p:cNvSpPr/>
          <p:nvPr/>
        </p:nvSpPr>
        <p:spPr>
          <a:xfrm>
            <a:off x="2886473" y="2710025"/>
            <a:ext cx="4314427" cy="6278642"/>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Trinidad y Tobago es un país insular ubicado en el extremo norte de la parte continental de América del Sur. Es un país conformado por dos islas ubicadas en las pequeñas Antillas y que limitan al Oeste con el Mar Caribe y al Este con el Océano Atlántico. El país cuenta con una superficie de 5.128km</a:t>
            </a:r>
            <a:r>
              <a:rPr lang="es-VE" sz="1100" baseline="30000" dirty="0">
                <a:latin typeface="Arial" panose="020B0604020202020204" pitchFamily="34" charset="0"/>
                <a:cs typeface="Arial" panose="020B0604020202020204" pitchFamily="34" charset="0"/>
              </a:rPr>
              <a:t>2</a:t>
            </a:r>
            <a:r>
              <a:rPr lang="es-VE" sz="1100" dirty="0">
                <a:latin typeface="Arial" panose="020B0604020202020204" pitchFamily="34" charset="0"/>
                <a:cs typeface="Arial" panose="020B0604020202020204" pitchFamily="34" charset="0"/>
              </a:rPr>
              <a:t> y se divide en 14 regiones corporativas, siendo 5 de ellas correspondientes a municipalidades</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Capital: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Puerto </a:t>
            </a:r>
            <a:r>
              <a:rPr lang="es-VE" sz="1400" b="1" dirty="0">
                <a:solidFill>
                  <a:schemeClr val="accent1">
                    <a:lumMod val="50000"/>
                  </a:schemeClr>
                </a:solidFill>
                <a:latin typeface="Arial" panose="020B0604020202020204" pitchFamily="34" charset="0"/>
                <a:cs typeface="Arial" panose="020B0604020202020204" pitchFamily="34" charset="0"/>
              </a:rPr>
              <a:t>España</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Jefe de Estado: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Christine </a:t>
            </a:r>
            <a:r>
              <a:rPr lang="es-VE" sz="1400" b="1" dirty="0" err="1">
                <a:solidFill>
                  <a:schemeClr val="accent1">
                    <a:lumMod val="50000"/>
                  </a:schemeClr>
                </a:solidFill>
                <a:latin typeface="Arial" panose="020B0604020202020204" pitchFamily="34" charset="0"/>
                <a:cs typeface="Arial" panose="020B0604020202020204" pitchFamily="34" charset="0"/>
              </a:rPr>
              <a:t>Kangaloo</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Idioma Oficial: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Inglés.</a:t>
            </a: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Moneda Oficial: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Dólar </a:t>
            </a:r>
            <a:r>
              <a:rPr lang="es-VE" sz="1400" b="1" dirty="0">
                <a:solidFill>
                  <a:schemeClr val="accent1">
                    <a:lumMod val="50000"/>
                  </a:schemeClr>
                </a:solidFill>
                <a:latin typeface="Arial" panose="020B0604020202020204" pitchFamily="34" charset="0"/>
                <a:cs typeface="Arial" panose="020B0604020202020204" pitchFamily="34" charset="0"/>
              </a:rPr>
              <a:t>Trinitense (TTD). Tipo de cambio (aproximado): 1 euro = 7,49 TTD; 1 dólar estadounidense = 6,78 TTD (Fecha: 04/09/2024</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Población: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1.367.510 </a:t>
            </a:r>
            <a:r>
              <a:rPr lang="es-VE" sz="1400" b="1" dirty="0">
                <a:solidFill>
                  <a:schemeClr val="accent1">
                    <a:lumMod val="50000"/>
                  </a:schemeClr>
                </a:solidFill>
                <a:latin typeface="Arial" panose="020B0604020202020204" pitchFamily="34" charset="0"/>
                <a:cs typeface="Arial" panose="020B0604020202020204" pitchFamily="34" charset="0"/>
              </a:rPr>
              <a:t>habitantes (Oficina Central de Estadística de Trinidad y Tobago,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Religión: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Protestantes </a:t>
            </a:r>
            <a:r>
              <a:rPr lang="es-VE" sz="1400" b="1" dirty="0">
                <a:solidFill>
                  <a:schemeClr val="accent1">
                    <a:lumMod val="50000"/>
                  </a:schemeClr>
                </a:solidFill>
                <a:latin typeface="Arial" panose="020B0604020202020204" pitchFamily="34" charset="0"/>
                <a:cs typeface="Arial" panose="020B0604020202020204" pitchFamily="34" charset="0"/>
              </a:rPr>
              <a:t>(26,5%), Católicos Romanos (21,6%), Hindúes (18,2%), Musulmanes (5%) y Testigos de Jehová (1,5%).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ES" sz="1100" b="1"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Distancia Caracas – Puerto España: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668  </a:t>
            </a:r>
            <a:r>
              <a:rPr lang="es-VE" sz="1400" b="1" dirty="0">
                <a:solidFill>
                  <a:schemeClr val="accent1">
                    <a:lumMod val="50000"/>
                  </a:schemeClr>
                </a:solidFill>
                <a:latin typeface="Arial" panose="020B0604020202020204" pitchFamily="34" charset="0"/>
                <a:cs typeface="Arial" panose="020B0604020202020204" pitchFamily="34" charset="0"/>
              </a:rPr>
              <a:t>kilómetros (415,07 millas).</a:t>
            </a:r>
            <a:endParaRPr lang="es-ES" sz="14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210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a16="http://schemas.microsoft.com/office/drawing/2014/main" xmlns="" id="{CE7E4CFF-9B9F-9E45-BCBB-512FE9100948}"/>
              </a:ext>
            </a:extLst>
          </p:cNvPr>
          <p:cNvSpPr/>
          <p:nvPr/>
        </p:nvSpPr>
        <p:spPr>
          <a:xfrm>
            <a:off x="2886473" y="3698696"/>
            <a:ext cx="4314427" cy="2569934"/>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Producto Interno Bruto (PIB):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USD </a:t>
            </a:r>
            <a:r>
              <a:rPr lang="es-VE" sz="1400" b="1" dirty="0">
                <a:solidFill>
                  <a:schemeClr val="accent1">
                    <a:lumMod val="50000"/>
                  </a:schemeClr>
                </a:solidFill>
                <a:latin typeface="Arial" panose="020B0604020202020204" pitchFamily="34" charset="0"/>
                <a:cs typeface="Arial" panose="020B0604020202020204" pitchFamily="34" charset="0"/>
              </a:rPr>
              <a:t>$ 28,14 mil millones de dólares (Banco Mundial,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Ingreso Per Cápita: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USD </a:t>
            </a:r>
            <a:r>
              <a:rPr lang="es-VE" sz="1400" b="1" dirty="0">
                <a:solidFill>
                  <a:schemeClr val="accent1">
                    <a:lumMod val="50000"/>
                  </a:schemeClr>
                </a:solidFill>
                <a:latin typeface="Arial" panose="020B0604020202020204" pitchFamily="34" charset="0"/>
                <a:cs typeface="Arial" panose="020B0604020202020204" pitchFamily="34" charset="0"/>
              </a:rPr>
              <a:t>$ 18.333 dólares (Banco Mundial,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Inflación Anual: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4,6</a:t>
            </a:r>
            <a:r>
              <a:rPr lang="es-VE" sz="1400" b="1" dirty="0">
                <a:solidFill>
                  <a:schemeClr val="accent1">
                    <a:lumMod val="50000"/>
                  </a:schemeClr>
                </a:solidFill>
                <a:latin typeface="Arial" panose="020B0604020202020204" pitchFamily="34" charset="0"/>
                <a:cs typeface="Arial" panose="020B0604020202020204" pitchFamily="34" charset="0"/>
              </a:rPr>
              <a:t>% (Banco Mundial,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Proyección de crecimiento hasta 2031: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1,31</a:t>
            </a:r>
            <a:r>
              <a:rPr lang="es-VE" sz="1400" b="1" dirty="0">
                <a:solidFill>
                  <a:schemeClr val="accent1">
                    <a:lumMod val="50000"/>
                  </a:schemeClr>
                </a:solidFill>
                <a:latin typeface="Arial" panose="020B0604020202020204" pitchFamily="34" charset="0"/>
                <a:cs typeface="Arial" panose="020B0604020202020204" pitchFamily="34" charset="0"/>
              </a:rPr>
              <a:t>%. Puesto 127 de 133. (Atlas of </a:t>
            </a:r>
            <a:r>
              <a:rPr lang="es-VE" sz="1400" b="1" dirty="0" err="1">
                <a:solidFill>
                  <a:schemeClr val="accent1">
                    <a:lumMod val="50000"/>
                  </a:schemeClr>
                </a:solidFill>
                <a:latin typeface="Arial" panose="020B0604020202020204" pitchFamily="34" charset="0"/>
                <a:cs typeface="Arial" panose="020B0604020202020204" pitchFamily="34" charset="0"/>
              </a:rPr>
              <a:t>Economic</a:t>
            </a:r>
            <a:r>
              <a:rPr lang="es-VE" sz="1400" b="1" dirty="0">
                <a:solidFill>
                  <a:schemeClr val="accent1">
                    <a:lumMod val="50000"/>
                  </a:schemeClr>
                </a:solidFill>
                <a:latin typeface="Arial" panose="020B0604020202020204" pitchFamily="34" charset="0"/>
                <a:cs typeface="Arial" panose="020B0604020202020204" pitchFamily="34" charset="0"/>
              </a:rPr>
              <a:t> </a:t>
            </a:r>
            <a:r>
              <a:rPr lang="es-VE" sz="1400" b="1" dirty="0" err="1">
                <a:solidFill>
                  <a:schemeClr val="accent1">
                    <a:lumMod val="50000"/>
                  </a:schemeClr>
                </a:solidFill>
                <a:latin typeface="Arial" panose="020B0604020202020204" pitchFamily="34" charset="0"/>
                <a:cs typeface="Arial" panose="020B0604020202020204" pitchFamily="34" charset="0"/>
              </a:rPr>
              <a:t>Complexity</a:t>
            </a:r>
            <a:r>
              <a:rPr lang="es-VE" sz="1400" b="1" dirty="0">
                <a:solidFill>
                  <a:schemeClr val="accent1">
                    <a:lumMod val="50000"/>
                  </a:schemeClr>
                </a:solidFill>
                <a:latin typeface="Arial" panose="020B0604020202020204" pitchFamily="34" charset="0"/>
                <a:cs typeface="Arial" panose="020B0604020202020204" pitchFamily="34" charset="0"/>
              </a:rPr>
              <a:t>, 2024). </a:t>
            </a:r>
            <a:endParaRPr lang="es-ES" sz="14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230717" y="18618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2|INDICADORES</a:t>
            </a: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827202" y="22708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ECONÓMICOS</a:t>
            </a:r>
          </a:p>
        </p:txBody>
      </p:sp>
    </p:spTree>
    <p:extLst>
      <p:ext uri="{BB962C8B-B14F-4D97-AF65-F5344CB8AC3E}">
        <p14:creationId xmlns:p14="http://schemas.microsoft.com/office/powerpoint/2010/main" val="78437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a16="http://schemas.microsoft.com/office/drawing/2014/main" xmlns="" id="{CE7E4CFF-9B9F-9E45-BCBB-512FE9100948}"/>
              </a:ext>
            </a:extLst>
          </p:cNvPr>
          <p:cNvSpPr/>
          <p:nvPr/>
        </p:nvSpPr>
        <p:spPr>
          <a:xfrm>
            <a:off x="2886473" y="3751628"/>
            <a:ext cx="4314427" cy="2800767"/>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Exportaciones: </a:t>
            </a:r>
            <a:endParaRPr lang="es-VE" sz="1100" b="1"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USD </a:t>
            </a:r>
            <a:r>
              <a:rPr lang="es-VE" sz="1600" b="1" dirty="0">
                <a:solidFill>
                  <a:schemeClr val="accent1">
                    <a:lumMod val="50000"/>
                  </a:schemeClr>
                </a:solidFill>
                <a:latin typeface="Arial" panose="020B0604020202020204" pitchFamily="34" charset="0"/>
                <a:cs typeface="Arial" panose="020B0604020202020204" pitchFamily="34" charset="0"/>
              </a:rPr>
              <a:t>$ 7.820.638 miles de dólares (Centro de Comercio Internacional, 2023</a:t>
            </a:r>
            <a:r>
              <a:rPr lang="es-VE" sz="16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Importaciones: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USD </a:t>
            </a:r>
            <a:r>
              <a:rPr lang="es-VE" sz="1400" b="1" dirty="0">
                <a:solidFill>
                  <a:schemeClr val="accent1">
                    <a:lumMod val="50000"/>
                  </a:schemeClr>
                </a:solidFill>
                <a:latin typeface="Arial" panose="020B0604020202020204" pitchFamily="34" charset="0"/>
                <a:cs typeface="Arial" panose="020B0604020202020204" pitchFamily="34" charset="0"/>
              </a:rPr>
              <a:t>$ 9.112.531 miles de dólares (Centro de Comercio Internacional,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Índice de conectividad de carga marítima: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15,1 </a:t>
            </a:r>
            <a:r>
              <a:rPr lang="es-VE" sz="1400" b="1" dirty="0">
                <a:solidFill>
                  <a:schemeClr val="accent1">
                    <a:lumMod val="50000"/>
                  </a:schemeClr>
                </a:solidFill>
                <a:latin typeface="Arial" panose="020B0604020202020204" pitchFamily="34" charset="0"/>
                <a:cs typeface="Arial" panose="020B0604020202020204" pitchFamily="34" charset="0"/>
              </a:rPr>
              <a:t>(Banco Mundial, 2021</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Tráfico marítimo de contenedores (TEU: Unidades equivalentes a 20pies): </a:t>
            </a:r>
            <a:endParaRPr lang="es-VE" sz="1100" b="1" dirty="0" smtClean="0">
              <a:latin typeface="Arial" panose="020B0604020202020204" pitchFamily="34" charset="0"/>
              <a:cs typeface="Arial" panose="020B0604020202020204" pitchFamily="34" charset="0"/>
            </a:endParaRPr>
          </a:p>
          <a:p>
            <a:pPr lvl="0"/>
            <a:r>
              <a:rPr lang="es-VE" sz="1400" b="1" dirty="0" smtClean="0">
                <a:solidFill>
                  <a:schemeClr val="accent1">
                    <a:lumMod val="50000"/>
                  </a:schemeClr>
                </a:solidFill>
                <a:latin typeface="Arial" panose="020B0604020202020204" pitchFamily="34" charset="0"/>
                <a:cs typeface="Arial" panose="020B0604020202020204" pitchFamily="34" charset="0"/>
              </a:rPr>
              <a:t>410.395 </a:t>
            </a:r>
            <a:r>
              <a:rPr lang="es-VE" sz="1400" b="1" dirty="0">
                <a:solidFill>
                  <a:schemeClr val="accent1">
                    <a:lumMod val="50000"/>
                  </a:schemeClr>
                </a:solidFill>
                <a:latin typeface="Arial" panose="020B0604020202020204" pitchFamily="34" charset="0"/>
                <a:cs typeface="Arial" panose="020B0604020202020204" pitchFamily="34" charset="0"/>
              </a:rPr>
              <a:t>(Banco Mundial, 2021).</a:t>
            </a:r>
            <a:endParaRPr lang="es-ES" sz="14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230717" y="18745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3|INDICADORES</a:t>
            </a: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DE COMERCIO EXTERIOR</a:t>
            </a:r>
          </a:p>
        </p:txBody>
      </p:sp>
    </p:spTree>
    <p:extLst>
      <p:ext uri="{BB962C8B-B14F-4D97-AF65-F5344CB8AC3E}">
        <p14:creationId xmlns:p14="http://schemas.microsoft.com/office/powerpoint/2010/main" val="242092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230717" y="13284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4|COMERCIO</a:t>
            </a: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861386" y="17374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EXTERIOR</a:t>
            </a:r>
          </a:p>
        </p:txBody>
      </p:sp>
      <p:sp>
        <p:nvSpPr>
          <p:cNvPr id="14" name="Rectángulo 13">
            <a:extLst>
              <a:ext uri="{FF2B5EF4-FFF2-40B4-BE49-F238E27FC236}">
                <a16:creationId xmlns:a16="http://schemas.microsoft.com/office/drawing/2014/main" xmlns="" id="{CE7E4CFF-9B9F-9E45-BCBB-512FE9100948}"/>
              </a:ext>
            </a:extLst>
          </p:cNvPr>
          <p:cNvSpPr/>
          <p:nvPr/>
        </p:nvSpPr>
        <p:spPr>
          <a:xfrm>
            <a:off x="2801645" y="3171950"/>
            <a:ext cx="4314427" cy="4324261"/>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Trinidad y Tobago es un país con una economía aperturista al comercio exterior, por lo que adicional a ello pertenece a diversos bloques de integración con especial énfasis en el Caribe. Entre los distintos organismos multilaterales a los que pertenece se encuentran: La Organización de las Naciones Unidas (ONU), el Grupo de Estados de África, del Caribe y del Pacífico (ACP), la Comunidad de Estados Latinoamericanos y Caribeños (CELAC), el Banco de Desarrollo del Caribe (BDC), el Banco Interamericano de Desarrollo (BID), el Fondo Monetario Internacional (FMI), ), la Organización Mundial del Comercio (OMC), la Comunidad del Caribe (CARICOM), entre otras. Así mismo, mantiene relaciones bilaterales con sus países vecinos de América Latina y lazos tradicionales con Reino Unido, Estados Unidos, Canadá, la Unión Europea y países asiáticos</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Ahora bien, en relación a las importaciones de Trinidad y Tobago, los principales productos importados son: petróleo refinado, mineral de hierro, automóviles, maquinaria de excavación, aviones, helicópteros y/o naves especiales. Sus principales países proveedores son: Estados Unidos, China, Italia, Brasil y Japón.</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Por otro lado, Trinidad y Tobago es uno de los principales exportadores de amoníaco, gas petróleo, petróleo crudo, alcoholes </a:t>
            </a:r>
            <a:r>
              <a:rPr lang="es-VE" sz="1100" dirty="0" err="1">
                <a:latin typeface="Arial" panose="020B0604020202020204" pitchFamily="34" charset="0"/>
                <a:cs typeface="Arial" panose="020B0604020202020204" pitchFamily="34" charset="0"/>
              </a:rPr>
              <a:t>acíclicos</a:t>
            </a:r>
            <a:r>
              <a:rPr lang="es-VE" sz="1100" dirty="0">
                <a:latin typeface="Arial" panose="020B0604020202020204" pitchFamily="34" charset="0"/>
                <a:cs typeface="Arial" panose="020B0604020202020204" pitchFamily="34" charset="0"/>
              </a:rPr>
              <a:t> y fertilizantes nitrogenados. Sus principales países clientes son: Estados Unidos, China, Guyana, Bélgica y Marruecos.</a:t>
            </a:r>
            <a:endParaRPr lang="es-ES" sz="11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66046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B496A2D4-015A-9D4E-A735-6DFA16D742A7}"/>
              </a:ext>
            </a:extLst>
          </p:cNvPr>
          <p:cNvSpPr txBox="1"/>
          <p:nvPr/>
        </p:nvSpPr>
        <p:spPr>
          <a:xfrm>
            <a:off x="230717" y="1874541"/>
            <a:ext cx="6388744"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5|BALANZA COMERCIAL</a:t>
            </a:r>
          </a:p>
        </p:txBody>
      </p:sp>
      <p:sp>
        <p:nvSpPr>
          <p:cNvPr id="11" name="CuadroTexto 10">
            <a:extLst>
              <a:ext uri="{FF2B5EF4-FFF2-40B4-BE49-F238E27FC236}">
                <a16:creationId xmlns:a16="http://schemas.microsoft.com/office/drawing/2014/main" xmlns="" id="{F3A35E9A-3470-5146-9252-54A38AC978A8}"/>
              </a:ext>
            </a:extLst>
          </p:cNvPr>
          <p:cNvSpPr txBox="1"/>
          <p:nvPr/>
        </p:nvSpPr>
        <p:spPr>
          <a:xfrm>
            <a:off x="827201" y="2283502"/>
            <a:ext cx="6062419" cy="923330"/>
          </a:xfrm>
          <a:prstGeom prst="rect">
            <a:avLst/>
          </a:prstGeom>
          <a:noFill/>
        </p:spPr>
        <p:txBody>
          <a:bodyPr wrap="square" rtlCol="0">
            <a:spAutoFit/>
          </a:bodyPr>
          <a:lstStyle/>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VENEZUELA-TRINIDAD</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TOBAGO</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(2019-2023)</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20" name="Imagen 19">
            <a:extLst>
              <a:ext uri="{FF2B5EF4-FFF2-40B4-BE49-F238E27FC236}">
                <a16:creationId xmlns:a16="http://schemas.microsoft.com/office/drawing/2014/main" xmlns=""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9" name="Imagen 8">
            <a:extLst>
              <a:ext uri="{FF2B5EF4-FFF2-40B4-BE49-F238E27FC236}">
                <a16:creationId xmlns:a16="http://schemas.microsoft.com/office/drawing/2014/main" xmlns="" id="{0330AA08-6065-7A4D-A73E-CB5C05EA7341}"/>
              </a:ext>
            </a:extLst>
          </p:cNvPr>
          <p:cNvPicPr>
            <a:picLocks noChangeAspect="1"/>
          </p:cNvPicPr>
          <p:nvPr/>
        </p:nvPicPr>
        <p:blipFill>
          <a:blip r:embed="rId3">
            <a:alphaModFix amt="10000"/>
          </a:blip>
          <a:srcRect/>
          <a:stretch/>
        </p:blipFill>
        <p:spPr>
          <a:xfrm>
            <a:off x="-1136349" y="5774762"/>
            <a:ext cx="3422048" cy="3422048"/>
          </a:xfrm>
          <a:prstGeom prst="rect">
            <a:avLst/>
          </a:prstGeom>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72121" y="3345339"/>
            <a:ext cx="6895717" cy="1264761"/>
          </a:xfrm>
          <a:prstGeom prst="rect">
            <a:avLst/>
          </a:prstGeom>
          <a:noFill/>
          <a:ln>
            <a:noFill/>
          </a:ln>
        </p:spPr>
      </p:pic>
      <p:pic>
        <p:nvPicPr>
          <p:cNvPr id="12" name="1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975" y="5022056"/>
            <a:ext cx="6552531" cy="3864769"/>
          </a:xfrm>
          <a:prstGeom prst="rect">
            <a:avLst/>
          </a:prstGeom>
          <a:noFill/>
        </p:spPr>
      </p:pic>
    </p:spTree>
    <p:extLst>
      <p:ext uri="{BB962C8B-B14F-4D97-AF65-F5344CB8AC3E}">
        <p14:creationId xmlns:p14="http://schemas.microsoft.com/office/powerpoint/2010/main" val="3220124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256117" y="18745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6|EXPORTACIONES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8780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a16="http://schemas.microsoft.com/office/drawing/2014/main" xmlns="" id="{E8C119F6-716B-F845-A2E8-99D578D0B07E}"/>
              </a:ext>
            </a:extLst>
          </p:cNvPr>
          <p:cNvSpPr/>
          <p:nvPr/>
        </p:nvSpPr>
        <p:spPr>
          <a:xfrm>
            <a:off x="903402" y="2652834"/>
            <a:ext cx="5030672" cy="430887"/>
          </a:xfrm>
          <a:prstGeom prst="rect">
            <a:avLst/>
          </a:prstGeom>
        </p:spPr>
        <p:txBody>
          <a:bodyPr wrap="square">
            <a:spAutoFit/>
          </a:bodyPr>
          <a:lstStyle/>
          <a:p>
            <a:r>
              <a:rPr lang="es-VE" sz="1100" dirty="0" smtClean="0"/>
              <a:t>Según el Centro de Comercio Internacional (ITC), los principales países clientes en 2023 fueron:</a:t>
            </a:r>
            <a:endParaRPr lang="es-ES" sz="1100" dirty="0"/>
          </a:p>
        </p:txBody>
      </p:sp>
      <p:sp>
        <p:nvSpPr>
          <p:cNvPr id="9"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CLIENTES</a:t>
            </a:r>
          </a:p>
        </p:txBody>
      </p:sp>
      <p:sp>
        <p:nvSpPr>
          <p:cNvPr id="10" name="Rectángulo 9">
            <a:extLst>
              <a:ext uri="{FF2B5EF4-FFF2-40B4-BE49-F238E27FC236}">
                <a16:creationId xmlns:a16="http://schemas.microsoft.com/office/drawing/2014/main" xmlns="" id="{CD388C32-2A93-44BE-AC03-0C5028BD2146}"/>
              </a:ext>
            </a:extLst>
          </p:cNvPr>
          <p:cNvSpPr/>
          <p:nvPr/>
        </p:nvSpPr>
        <p:spPr>
          <a:xfrm>
            <a:off x="3026173" y="3794029"/>
            <a:ext cx="4314427" cy="4124206"/>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ESTADOS UNIDOS:</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$ 2.664.740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34,1% </a:t>
            </a:r>
          </a:p>
          <a:p>
            <a:pPr lvl="0"/>
            <a:endParaRPr lang="es-VE"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CHINA: </a:t>
            </a:r>
            <a:endParaRPr lang="es-VE" sz="1100" b="1" dirty="0" smtClean="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$ 380.210 miles de USD</a:t>
            </a:r>
            <a:r>
              <a:rPr lang="es-VE" sz="1100" dirty="0" smtClean="0">
                <a:latin typeface="Arial" panose="020B0604020202020204" pitchFamily="34" charset="0"/>
                <a:cs typeface="Arial" panose="020B0604020202020204" pitchFamily="34" charset="0"/>
              </a:rPr>
              <a:t>.</a:t>
            </a:r>
            <a:endParaRPr lang="es-VE" sz="1100" b="1"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4,9%</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GUYANA: 	</a:t>
            </a:r>
            <a:endParaRPr lang="es-VE" sz="1100" b="1"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$ 373.252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4,8%</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BÉLGICA:</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$ 353.775 miles de USD</a:t>
            </a:r>
            <a:r>
              <a:rPr lang="es-VE" sz="1100" dirty="0" smtClean="0">
                <a:latin typeface="Arial" panose="020B0604020202020204" pitchFamily="34" charset="0"/>
                <a:cs typeface="Arial" panose="020B0604020202020204" pitchFamily="34" charset="0"/>
              </a:rPr>
              <a:t>.</a:t>
            </a:r>
            <a:r>
              <a:rPr lang="es-VE" sz="1100" b="1" dirty="0">
                <a:latin typeface="Arial" panose="020B0604020202020204" pitchFamily="34" charset="0"/>
                <a:cs typeface="Arial" panose="020B0604020202020204" pitchFamily="34" charset="0"/>
              </a:rPr>
              <a:t>	    </a:t>
            </a:r>
            <a:endParaRPr lang="es-VE" sz="1100" b="1"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4,5%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MARRUECOS:</a:t>
            </a:r>
            <a:r>
              <a:rPr lang="es-VE" sz="1100" dirty="0" smtClean="0">
                <a:latin typeface="Arial" panose="020B0604020202020204" pitchFamily="34" charset="0"/>
                <a:cs typeface="Arial" panose="020B0604020202020204" pitchFamily="34" charset="0"/>
              </a:rPr>
              <a:t>                </a:t>
            </a:r>
            <a:endParaRPr lang="es-VE" sz="1100" dirty="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$ 319.464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4,1% </a:t>
            </a:r>
            <a:endParaRPr lang="es-ES" b="1" dirty="0">
              <a:solidFill>
                <a:schemeClr val="accent1">
                  <a:lumMod val="50000"/>
                </a:schemeClr>
              </a:solidFill>
              <a:latin typeface="Arial" panose="020B0604020202020204" pitchFamily="34" charset="0"/>
              <a:cs typeface="Arial" panose="020B0604020202020204" pitchFamily="34" charset="0"/>
            </a:endParaRPr>
          </a:p>
          <a:p>
            <a:pPr algn="just">
              <a:spcAft>
                <a:spcPts val="0"/>
              </a:spcAft>
            </a:pPr>
            <a:endParaRPr lang="es-VE" sz="1100" dirty="0">
              <a:solidFill>
                <a:srgbClr val="222222"/>
              </a:solidFill>
              <a:latin typeface="Arial" panose="020B0604020202020204"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92215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a16="http://schemas.microsoft.com/office/drawing/2014/main" xmlns="" id="{CE7E4CFF-9B9F-9E45-BCBB-512FE9100948}"/>
              </a:ext>
            </a:extLst>
          </p:cNvPr>
          <p:cNvSpPr/>
          <p:nvPr/>
        </p:nvSpPr>
        <p:spPr>
          <a:xfrm>
            <a:off x="3013473" y="3570509"/>
            <a:ext cx="4314427" cy="3847207"/>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ESTADOS UNIDOS:</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$ 3.915.119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43%</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CHINA: 		</a:t>
            </a:r>
            <a:endParaRPr lang="es-VE" sz="1100" b="1"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$ 716.026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7,9%  </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ITALIA: </a:t>
            </a:r>
            <a:r>
              <a:rPr lang="es-VE" sz="1100" b="1" dirty="0" smtClean="0">
                <a:latin typeface="Arial" panose="020B0604020202020204" pitchFamily="34" charset="0"/>
                <a:cs typeface="Arial" panose="020B0604020202020204" pitchFamily="34" charset="0"/>
              </a:rPr>
              <a:t> </a:t>
            </a:r>
          </a:p>
          <a:p>
            <a:pPr lvl="0"/>
            <a:r>
              <a:rPr lang="es-VE" sz="1100" dirty="0">
                <a:latin typeface="Arial" panose="020B0604020202020204" pitchFamily="34" charset="0"/>
                <a:cs typeface="Arial" panose="020B0604020202020204" pitchFamily="34" charset="0"/>
              </a:rPr>
              <a:t>$ 397.569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4,4%</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BRASIL</a:t>
            </a:r>
            <a:r>
              <a:rPr lang="es-VE" sz="1100" b="1" dirty="0" smtClean="0">
                <a:latin typeface="Arial" panose="020B0604020202020204" pitchFamily="34" charset="0"/>
                <a:cs typeface="Arial" panose="020B0604020202020204" pitchFamily="34" charset="0"/>
              </a:rPr>
              <a:t>:</a:t>
            </a:r>
          </a:p>
          <a:p>
            <a:r>
              <a:rPr lang="es-VE" sz="1100" dirty="0">
                <a:latin typeface="Arial" panose="020B0604020202020204" pitchFamily="34" charset="0"/>
                <a:cs typeface="Arial" panose="020B0604020202020204" pitchFamily="34" charset="0"/>
              </a:rPr>
              <a:t>$ 389.224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4,3%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JAPÓN: 		</a:t>
            </a:r>
            <a:endParaRPr lang="es-VE" sz="1100" b="1"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$ 241.684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2,7%</a:t>
            </a:r>
            <a:endParaRPr lang="es-ES"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230717" y="18745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7|IMPORTACIONES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a16="http://schemas.microsoft.com/office/drawing/2014/main" xmlns="" id="{E8C119F6-716B-F845-A2E8-99D578D0B07E}"/>
              </a:ext>
            </a:extLst>
          </p:cNvPr>
          <p:cNvSpPr/>
          <p:nvPr/>
        </p:nvSpPr>
        <p:spPr>
          <a:xfrm>
            <a:off x="827202" y="2652834"/>
            <a:ext cx="5030672" cy="430887"/>
          </a:xfrm>
          <a:prstGeom prst="rect">
            <a:avLst/>
          </a:prstGeom>
        </p:spPr>
        <p:txBody>
          <a:bodyPr wrap="square">
            <a:spAutoFit/>
          </a:bodyPr>
          <a:lstStyle/>
          <a:p>
            <a:r>
              <a:rPr lang="es-VE" sz="1100" dirty="0"/>
              <a:t>Según el Centro de Comercio Internacional (ITC), los principales países </a:t>
            </a:r>
            <a:r>
              <a:rPr lang="es-VE" sz="1100" dirty="0" smtClean="0"/>
              <a:t>proveedores en </a:t>
            </a:r>
            <a:r>
              <a:rPr lang="es-VE" sz="1100" dirty="0"/>
              <a:t>2023 fueron:</a:t>
            </a:r>
            <a:endParaRPr lang="es-ES" sz="1100" dirty="0"/>
          </a:p>
        </p:txBody>
      </p:sp>
      <p:sp>
        <p:nvSpPr>
          <p:cNvPr id="9"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PROVEEDORES</a:t>
            </a:r>
          </a:p>
        </p:txBody>
      </p:sp>
    </p:spTree>
    <p:extLst>
      <p:ext uri="{BB962C8B-B14F-4D97-AF65-F5344CB8AC3E}">
        <p14:creationId xmlns:p14="http://schemas.microsoft.com/office/powerpoint/2010/main" val="117445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a16="http://schemas.microsoft.com/office/drawing/2014/main" xmlns=""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a16="http://schemas.microsoft.com/office/drawing/2014/main" xmlns="" id="{6F2077A2-CBFD-BB45-9975-C0912509C4C1}"/>
              </a:ext>
            </a:extLst>
          </p:cNvPr>
          <p:cNvSpPr txBox="1"/>
          <p:nvPr/>
        </p:nvSpPr>
        <p:spPr>
          <a:xfrm>
            <a:off x="535517" y="18618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8|PRINCIPALES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xmlns="" id="{199D8B99-14D5-B24C-8BB8-AFAA87957DAC}"/>
              </a:ext>
            </a:extLst>
          </p:cNvPr>
          <p:cNvSpPr txBox="1"/>
          <p:nvPr/>
        </p:nvSpPr>
        <p:spPr>
          <a:xfrm>
            <a:off x="890701" y="2270802"/>
            <a:ext cx="5778385"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IMPORTADOS POR TRINIDAD Y TOBAGO</a:t>
            </a:r>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IMPORTADOS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21333" y="3551714"/>
            <a:ext cx="6590842" cy="2223048"/>
          </a:xfrm>
          <a:prstGeom prst="rect">
            <a:avLst/>
          </a:prstGeom>
          <a:noFill/>
          <a:ln>
            <a:noFill/>
          </a:ln>
        </p:spPr>
      </p:pic>
    </p:spTree>
    <p:extLst>
      <p:ext uri="{BB962C8B-B14F-4D97-AF65-F5344CB8AC3E}">
        <p14:creationId xmlns:p14="http://schemas.microsoft.com/office/powerpoint/2010/main" val="9255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5858</TotalTime>
  <Words>1155</Words>
  <Application>Microsoft Office PowerPoint</Application>
  <PresentationFormat>Personalizado</PresentationFormat>
  <Paragraphs>164</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vhijuelos</cp:lastModifiedBy>
  <cp:revision>373</cp:revision>
  <dcterms:created xsi:type="dcterms:W3CDTF">2022-02-02T13:13:22Z</dcterms:created>
  <dcterms:modified xsi:type="dcterms:W3CDTF">2024-10-17T19:23:28Z</dcterms:modified>
</cp:coreProperties>
</file>