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svg" ContentType="image/sv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
  </p:notesMasterIdLst>
  <p:handoutMasterIdLst>
    <p:handoutMasterId r:id="rId4"/>
  </p:handoutMasterIdLst>
  <p:sldIdLst>
    <p:sldId id="257" r:id="rId2"/>
  </p:sldIdLst>
  <p:sldSz cx="10058400"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12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5925"/>
    <a:srgbClr val="009193"/>
    <a:srgbClr val="00ADA0"/>
    <a:srgbClr val="00B4A6"/>
    <a:srgbClr val="00D4C2"/>
    <a:srgbClr val="C03F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82"/>
    <p:restoredTop sz="86397"/>
  </p:normalViewPr>
  <p:slideViewPr>
    <p:cSldViewPr snapToGrid="0" snapToObjects="1">
      <p:cViewPr>
        <p:scale>
          <a:sx n="100" d="100"/>
          <a:sy n="100" d="100"/>
        </p:scale>
        <p:origin x="-1566" y="8142"/>
      </p:cViewPr>
      <p:guideLst>
        <p:guide orient="horz" pos="16128"/>
        <p:guide pos="316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B387AF1E-2698-F44F-944C-5DCFEFF63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a:extLst>
              <a:ext uri="{FF2B5EF4-FFF2-40B4-BE49-F238E27FC236}">
                <a16:creationId xmlns:a16="http://schemas.microsoft.com/office/drawing/2014/main" xmlns="" id="{9A1E5149-0AC4-C145-8BD3-FB74371796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5F1965-588D-4040-9F65-0872BEE25DCD}" type="datetimeFigureOut">
              <a:rPr lang="es-VE" smtClean="0"/>
              <a:pPr/>
              <a:t>15/07/2025</a:t>
            </a:fld>
            <a:endParaRPr lang="es-VE"/>
          </a:p>
        </p:txBody>
      </p:sp>
      <p:sp>
        <p:nvSpPr>
          <p:cNvPr id="4" name="Marcador de pie de página 3">
            <a:extLst>
              <a:ext uri="{FF2B5EF4-FFF2-40B4-BE49-F238E27FC236}">
                <a16:creationId xmlns:a16="http://schemas.microsoft.com/office/drawing/2014/main" xmlns="" id="{59AA4B55-A5C8-CA47-9FC5-2B9D5979DC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5" name="Marcador de número de diapositiva 4">
            <a:extLst>
              <a:ext uri="{FF2B5EF4-FFF2-40B4-BE49-F238E27FC236}">
                <a16:creationId xmlns:a16="http://schemas.microsoft.com/office/drawing/2014/main" xmlns="" id="{6E97909A-5D52-A945-8190-ACF59FDC88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EEF3CB-A7DC-A04B-AD89-8BECC1F94591}" type="slidenum">
              <a:rPr lang="es-VE" smtClean="0"/>
              <a:pPr/>
              <a:t>‹Nº›</a:t>
            </a:fld>
            <a:endParaRPr lang="es-VE"/>
          </a:p>
        </p:txBody>
      </p:sp>
    </p:spTree>
    <p:extLst>
      <p:ext uri="{BB962C8B-B14F-4D97-AF65-F5344CB8AC3E}">
        <p14:creationId xmlns:p14="http://schemas.microsoft.com/office/powerpoint/2010/main" xmlns="" val="1880326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97329-5D9C-CF4F-83F2-E7C5CB454A35}" type="datetimeFigureOut">
              <a:rPr lang="es-VE" smtClean="0"/>
              <a:pPr/>
              <a:t>15/07/2025</a:t>
            </a:fld>
            <a:endParaRPr lang="es-VE"/>
          </a:p>
        </p:txBody>
      </p:sp>
      <p:sp>
        <p:nvSpPr>
          <p:cNvPr id="4" name="Marcador de imagen de diapositiva 3"/>
          <p:cNvSpPr>
            <a:spLocks noGrp="1" noRot="1" noChangeAspect="1"/>
          </p:cNvSpPr>
          <p:nvPr>
            <p:ph type="sldImg" idx="2"/>
          </p:nvPr>
        </p:nvSpPr>
        <p:spPr>
          <a:xfrm>
            <a:off x="3125788" y="1143000"/>
            <a:ext cx="606425"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272A4-AFEC-594F-BA3E-99CD41D6FA42}" type="slidenum">
              <a:rPr lang="es-VE" smtClean="0"/>
              <a:pPr/>
              <a:t>‹Nº›</a:t>
            </a:fld>
            <a:endParaRPr lang="es-VE"/>
          </a:p>
        </p:txBody>
      </p:sp>
    </p:spTree>
    <p:extLst>
      <p:ext uri="{BB962C8B-B14F-4D97-AF65-F5344CB8AC3E}">
        <p14:creationId xmlns:p14="http://schemas.microsoft.com/office/powerpoint/2010/main" xmlns="" val="329806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C44272A4-AFEC-594F-BA3E-99CD41D6FA42}" type="slidenum">
              <a:rPr lang="es-VE" smtClean="0"/>
              <a:pPr/>
              <a:t>1</a:t>
            </a:fld>
            <a:endParaRPr lang="es-VE"/>
          </a:p>
        </p:txBody>
      </p:sp>
    </p:spTree>
    <p:extLst>
      <p:ext uri="{BB962C8B-B14F-4D97-AF65-F5344CB8AC3E}">
        <p14:creationId xmlns:p14="http://schemas.microsoft.com/office/powerpoint/2010/main" xmlns="" val="64156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8380311"/>
            <a:ext cx="8549640" cy="17827413"/>
          </a:xfrm>
        </p:spPr>
        <p:txBody>
          <a:bodyPr anchor="b"/>
          <a:lstStyle>
            <a:lvl1pPr algn="ctr">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57300" y="26895217"/>
            <a:ext cx="7543800" cy="12363023"/>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428256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262311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2726267"/>
            <a:ext cx="2168843" cy="4339505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1515" y="2726267"/>
            <a:ext cx="6380798" cy="4339505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21208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216421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2766055"/>
            <a:ext cx="8675370" cy="21300436"/>
          </a:xfrm>
        </p:spPr>
        <p:txBody>
          <a:bodyPr anchor="b"/>
          <a:lstStyle>
            <a:lvl1pPr>
              <a:defRPr sz="6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6277" y="34268002"/>
            <a:ext cx="8675370" cy="11201396"/>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67577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1515" y="13631334"/>
            <a:ext cx="4274820" cy="324899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92065" y="13631334"/>
            <a:ext cx="4274820" cy="324899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72417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2726278"/>
            <a:ext cx="8675370" cy="98975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2826" y="12552684"/>
            <a:ext cx="4255174" cy="6151876"/>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Haga clic para modificar los estilos de texto del patrón</a:t>
            </a:r>
          </a:p>
        </p:txBody>
      </p:sp>
      <p:sp>
        <p:nvSpPr>
          <p:cNvPr id="4" name="Content Placeholder 3"/>
          <p:cNvSpPr>
            <a:spLocks noGrp="1"/>
          </p:cNvSpPr>
          <p:nvPr>
            <p:ph sz="half" idx="2"/>
          </p:nvPr>
        </p:nvSpPr>
        <p:spPr>
          <a:xfrm>
            <a:off x="692826" y="18704560"/>
            <a:ext cx="4255174" cy="27511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92066" y="12552684"/>
            <a:ext cx="4276130" cy="6151876"/>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Haga clic para modificar los estilos de texto del patrón</a:t>
            </a:r>
          </a:p>
        </p:txBody>
      </p:sp>
      <p:sp>
        <p:nvSpPr>
          <p:cNvPr id="6" name="Content Placeholder 5"/>
          <p:cNvSpPr>
            <a:spLocks noGrp="1"/>
          </p:cNvSpPr>
          <p:nvPr>
            <p:ph sz="quarter" idx="4"/>
          </p:nvPr>
        </p:nvSpPr>
        <p:spPr>
          <a:xfrm>
            <a:off x="5092066" y="18704560"/>
            <a:ext cx="4276130" cy="27511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408363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4067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103037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3413760"/>
            <a:ext cx="3244096" cy="11948160"/>
          </a:xfrm>
        </p:spPr>
        <p:txBody>
          <a:bodyPr anchor="b"/>
          <a:lstStyle>
            <a:lvl1pPr>
              <a:defRPr sz="35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76130" y="7372785"/>
            <a:ext cx="5092065" cy="3638973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2825" y="15361920"/>
            <a:ext cx="3244096" cy="28459857"/>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30999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3413760"/>
            <a:ext cx="3244096" cy="11948160"/>
          </a:xfrm>
        </p:spPr>
        <p:txBody>
          <a:bodyPr anchor="b"/>
          <a:lstStyle>
            <a:lvl1pPr>
              <a:defRPr sz="35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76130" y="7372785"/>
            <a:ext cx="5092065" cy="3638973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2825" y="15361920"/>
            <a:ext cx="3244096" cy="28459857"/>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1312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2726278"/>
            <a:ext cx="8675370" cy="989753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1515" y="13631334"/>
            <a:ext cx="8675370" cy="324899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1515" y="47460758"/>
            <a:ext cx="2263140" cy="2726267"/>
          </a:xfrm>
          <a:prstGeom prst="rect">
            <a:avLst/>
          </a:prstGeom>
        </p:spPr>
        <p:txBody>
          <a:bodyPr vert="horz" lIns="91440" tIns="45720" rIns="91440" bIns="45720" rtlCol="0" anchor="ctr"/>
          <a:lstStyle>
            <a:lvl1pPr algn="l">
              <a:defRPr sz="1320">
                <a:solidFill>
                  <a:schemeClr val="tx1">
                    <a:tint val="75000"/>
                  </a:schemeClr>
                </a:solidFill>
              </a:defRPr>
            </a:lvl1pPr>
          </a:lstStyle>
          <a:p>
            <a:fld id="{F09093B9-DA81-B043-80BB-65CCF8A476FB}" type="datetimeFigureOut">
              <a:rPr lang="es-VE" smtClean="0"/>
              <a:pPr/>
              <a:t>15/07/2025</a:t>
            </a:fld>
            <a:endParaRPr lang="es-VE"/>
          </a:p>
        </p:txBody>
      </p:sp>
      <p:sp>
        <p:nvSpPr>
          <p:cNvPr id="5" name="Footer Placeholder 4"/>
          <p:cNvSpPr>
            <a:spLocks noGrp="1"/>
          </p:cNvSpPr>
          <p:nvPr>
            <p:ph type="ftr" sz="quarter" idx="3"/>
          </p:nvPr>
        </p:nvSpPr>
        <p:spPr>
          <a:xfrm>
            <a:off x="3331845" y="47460758"/>
            <a:ext cx="3394710" cy="272626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7103745" y="47460758"/>
            <a:ext cx="2263140" cy="2726267"/>
          </a:xfrm>
          <a:prstGeom prst="rect">
            <a:avLst/>
          </a:prstGeom>
        </p:spPr>
        <p:txBody>
          <a:bodyPr vert="horz" lIns="91440" tIns="45720" rIns="91440" bIns="45720" rtlCol="0" anchor="ctr"/>
          <a:lstStyle>
            <a:lvl1pPr algn="r">
              <a:defRPr sz="1320">
                <a:solidFill>
                  <a:schemeClr val="tx1">
                    <a:tint val="75000"/>
                  </a:schemeClr>
                </a:solidFill>
              </a:defRPr>
            </a:lvl1p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0396514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6.png"/><Relationship Id="rId26"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9.png"/><Relationship Id="rId29" Type="http://schemas.openxmlformats.org/officeDocument/2006/relationships/image" Target="../media/image16.png"/><Relationship Id="rId1" Type="http://schemas.openxmlformats.org/officeDocument/2006/relationships/slideLayout" Target="../slideLayouts/slideLayout1.xml"/><Relationship Id="rId11" Type="http://schemas.openxmlformats.org/officeDocument/2006/relationships/hyperlink" Target="https://www.bancaynegocios.com/anuncian-inversiones-desde-rusia-turquia-iran-y-china-en-la-zee-la-guaira/" TargetMode="External"/><Relationship Id="rId24"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image" Target="../media/image19.svg"/><Relationship Id="rId28" Type="http://schemas.openxmlformats.org/officeDocument/2006/relationships/image" Target="../media/image15.png"/><Relationship Id="rId10" Type="http://schemas.openxmlformats.org/officeDocument/2006/relationships/image" Target="../media/image7.svg"/><Relationship Id="rId4" Type="http://schemas.openxmlformats.org/officeDocument/2006/relationships/hyperlink" Target="https://www.mundomaritimo.cl/noticias/bid-america-latina-y-el-caribe-proyectan-un-crecimiento-moderado-de-las-exportaciones-en-2025" TargetMode="External"/><Relationship Id="rId9" Type="http://schemas.openxmlformats.org/officeDocument/2006/relationships/image" Target="../media/image4.png"/><Relationship Id="rId14" Type="http://schemas.openxmlformats.org/officeDocument/2006/relationships/image" Target="../media/image7.png"/><Relationship Id="rId2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xmlns="" id="{DE06BE2C-D5A4-EC4F-A264-A5552D73E26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72" y="-250460"/>
            <a:ext cx="10047455" cy="4808752"/>
          </a:xfrm>
          <a:prstGeom prst="rect">
            <a:avLst/>
          </a:prstGeom>
        </p:spPr>
      </p:pic>
      <p:sp>
        <p:nvSpPr>
          <p:cNvPr id="85" name="CuadroTexto 84">
            <a:extLst>
              <a:ext uri="{FF2B5EF4-FFF2-40B4-BE49-F238E27FC236}">
                <a16:creationId xmlns:a16="http://schemas.microsoft.com/office/drawing/2014/main" xmlns="" id="{F577E434-2B3A-8345-AF3B-28A9181B7774}"/>
              </a:ext>
            </a:extLst>
          </p:cNvPr>
          <p:cNvSpPr txBox="1"/>
          <p:nvPr/>
        </p:nvSpPr>
        <p:spPr>
          <a:xfrm>
            <a:off x="670113" y="25366645"/>
            <a:ext cx="9100459" cy="6740307"/>
          </a:xfrm>
          <a:prstGeom prst="rect">
            <a:avLst/>
          </a:prstGeom>
          <a:noFill/>
        </p:spPr>
        <p:txBody>
          <a:bodyPr wrap="square" rtlCol="0">
            <a:spAutoFit/>
          </a:bodyPr>
          <a:lstStyle/>
          <a:p>
            <a:pPr lvl="0"/>
            <a:r>
              <a:rPr lang="es-VE" sz="900" b="1" dirty="0"/>
              <a:t>1.	BID: América Latina y el Caribe proyectan un crecimiento moderado de las exportaciones en 2025</a:t>
            </a:r>
          </a:p>
          <a:p>
            <a:pPr lvl="0"/>
            <a:endParaRPr lang="es-VE" sz="900" dirty="0"/>
          </a:p>
          <a:p>
            <a:r>
              <a:rPr lang="es-VE" sz="900" dirty="0"/>
              <a:t>Tras la contracción registrada en 2023, las exportaciones de América Latina y el Caribe retomaron su crecimiento en la primera parte de 2024 y se expandieron a tasas relativamente estables a lo largo del año. Sin embargo, si bien las exportaciones de la región han superado la fase de contracción, aún no se vislumbran señales de una recuperación sostenida. En este contexto, el Banco Interamericano de Desarrollo (BID), en su informe “Estimaciones de las tendencias comerciales América Latina y el Caribe”, al que accedió Mundo Maritimo, sugiere que la región debe enfocarse en reformas e inversiones orientadas a incrementar la productividad, en general, y facilitar y promover las exportaciones y la inversión, en particular.</a:t>
            </a:r>
          </a:p>
          <a:p>
            <a:endParaRPr lang="es-VE" sz="900" dirty="0"/>
          </a:p>
          <a:p>
            <a:r>
              <a:rPr lang="es-VE" sz="900" dirty="0"/>
              <a:t>La recuperación de los envíos estuvo impulsada principalmente por Sudamérica, cuyos volúmenes de exportación se aceleraron notablemente tras los efectos de las sequías sufridos a lo largo de 2023 y el aumento de la producción en las industrias extractivas de varias economías. En los restantes países de la subregión, excepto Belice, las ventas externas continuaron en terreno negativo. México continuó siendo el motor de las exportaciones de la región.</a:t>
            </a:r>
          </a:p>
          <a:p>
            <a:endParaRPr lang="es-VE" sz="900" dirty="0"/>
          </a:p>
          <a:p>
            <a:r>
              <a:rPr lang="es-VE" sz="900" dirty="0"/>
              <a:t>De cara al futuro, el desempeño comercial de América Latina y el Caribe se caracteriza por perspectivas de crecimiento moderadas y alta incertidumbre, con un balance de los riesgos sustancialmente equilibrado.</a:t>
            </a:r>
          </a:p>
          <a:p>
            <a:endParaRPr lang="es-VE" sz="900" dirty="0"/>
          </a:p>
          <a:p>
            <a:r>
              <a:rPr lang="es-VE" sz="900" dirty="0"/>
              <a:t>El cambio climático, en tanto, plantea riesgos significativos para la oferta exportable, con la probabilidad de que eventos meteorológicos extremos afecten a la producción agrícola y el transporte, como lo evidenciaron las recientes inundaciones en Brasil y la sequía en el Canal de Panamá.</a:t>
            </a:r>
          </a:p>
          <a:p>
            <a:endParaRPr lang="es-VE" sz="900" dirty="0"/>
          </a:p>
          <a:p>
            <a:r>
              <a:rPr lang="es-VE" sz="900" b="1" dirty="0"/>
              <a:t>Fuente: </a:t>
            </a:r>
            <a:r>
              <a:rPr lang="es-VE" sz="900" dirty="0">
                <a:hlinkClick r:id="rId4"/>
              </a:rPr>
              <a:t>https://www.mundomaritimo.cl/noticias/bid-america-latina-y-el-caribe-proyectan-un-crecimiento-moderado-de-las-exportaciones-en-2025</a:t>
            </a:r>
            <a:r>
              <a:rPr lang="es-VE" sz="900" dirty="0"/>
              <a:t> </a:t>
            </a:r>
          </a:p>
          <a:p>
            <a:endParaRPr lang="es-VE" sz="900" dirty="0"/>
          </a:p>
          <a:p>
            <a:r>
              <a:rPr lang="es-VE" sz="900" b="1" dirty="0"/>
              <a:t> </a:t>
            </a:r>
          </a:p>
          <a:p>
            <a:endParaRPr lang="es-ES" sz="900" dirty="0"/>
          </a:p>
          <a:p>
            <a:pPr lvl="0"/>
            <a:r>
              <a:rPr lang="es-VE" sz="900" b="1" dirty="0"/>
              <a:t>2.	América Latina marcó el mejor desempeño de los puertos de contenedores en noviembre de 2024 con un alza del 11,3% interanual</a:t>
            </a:r>
          </a:p>
          <a:p>
            <a:pPr marL="228600" lvl="0" indent="-228600">
              <a:buAutoNum type="arabicPeriod" startAt="2"/>
            </a:pPr>
            <a:endParaRPr lang="es-VE" sz="900" dirty="0"/>
          </a:p>
          <a:p>
            <a:r>
              <a:rPr lang="es-VE" sz="900" dirty="0"/>
              <a:t>El Índice Global de Desempeño de los Puertos de Contenedores de Drewry aumentó un 1,6% intermensual en noviembre y un 4% interanual. La tasa de crecimiento de 12 meses de movilización de contenedores global disminuyó hasta un 5,6% y el crecimiento interanual hasta noviembre fue del 6,1%. En comparación con el mes anterior, el mayor crecimiento se registró en América Latina, con un 11,3% interanual, seguida de cerca por Norteamérica (11,1%).  La consultora prevé que el índice Global   aumente un 1,6% intermensual en diciembre, hasta los 118,0 puntos.</a:t>
            </a:r>
          </a:p>
          <a:p>
            <a:endParaRPr lang="es-VE" sz="900" dirty="0"/>
          </a:p>
          <a:p>
            <a:r>
              <a:rPr lang="es-VE" sz="900" dirty="0"/>
              <a:t>Los principales puertos de China, incluidos los de Shanghái, Ningbo y Qingdao, experimentaron congestión debido a la afluencia de carga previa a las vacaciones y a problemas meteorológicos que provocaron una elevada utilización de los patios de contenedores. El Índice de Desempeño de los Puertos de Contenedores de la Gran China subió un 4,0% intermensual hasta los 120,8 puntos en noviembre, un 3,1% interanual. En comparación anual, los volúmenes en lod puertos de Ningbo y Tianjin fueron muy superiores a los de 2023, con un aumento del 14,4% y del 27,3% respectivamente.</a:t>
            </a:r>
          </a:p>
          <a:p>
            <a:endParaRPr lang="es-VE" sz="900" dirty="0"/>
          </a:p>
          <a:p>
            <a:r>
              <a:rPr lang="es-VE" sz="900" dirty="0"/>
              <a:t>El Índice de Desempeño de los Puertos de Contenedores en Norteamérica aumentó un 3,2% intermensual en noviembre, hasta 116,4 puntos (+12,7% interanual). La tasa de crecimiento interanual aumentó hasta el 10,4%, casi el doble del crecimiento mundial del 5,6%. Los puertos de la NAWC siguieron atrayendo volúmenes significativos en noviembre en comparación con el año pasado, excepto Vancouver, afectado por la huelga, donde los volúmenes descendieron un 17% intermensual.</a:t>
            </a:r>
          </a:p>
          <a:p>
            <a:endParaRPr lang="es-VE" sz="900" dirty="0"/>
          </a:p>
          <a:p>
            <a:r>
              <a:rPr lang="es-VE" sz="900" dirty="0"/>
              <a:t>En tanto, el Índice de Desempeño de los Puertos de Contenedores de Europa cayó un 2,5% en noviembre, hasta los 101,9 puntos, pero siguió aumentando un 6,4% interanual. La tasa de crecimiento interanual mejoró hasta el 4,5%, lo más cerca que ha estado de la media global en más de dos años. La diferencia de crecimiento entre las subregiones se invirtió en noviembre, con una tasa media de crecimiento en 12 meses en el norte de Europa (5,2%) superior al sur de Europa (3,7%) por primera vez en más de dos años.</a:t>
            </a:r>
          </a:p>
          <a:p>
            <a:endParaRPr lang="es-VE" sz="900" dirty="0"/>
          </a:p>
          <a:p>
            <a:r>
              <a:rPr lang="es-VE" sz="900" dirty="0"/>
              <a:t>Cabe mencionar que los diferentes Índices de Desempeño de los Puertos de Contenedores de Drewry son una serie de indicadores de crecimiento/descenso de volumen ajustados al calendario basados en datos mensuales de desempeño para una muestra de más de 340 puertos de todo el mundo, que representan más del 80% de los volúmenes mundiales. El punto base de los índices es enero de 2019 = 100.</a:t>
            </a:r>
          </a:p>
          <a:p>
            <a:endParaRPr lang="es-VE" sz="900" dirty="0"/>
          </a:p>
          <a:p>
            <a:r>
              <a:rPr lang="es-VE" sz="900" dirty="0"/>
              <a:t>Fuente: https://www.mundomaritimo.cl/noticias/america-latina-marco-el-mejor-desempeno-de-los-puertos-de-contenedores-en-noviembre-de-2024-con-un-alza-del-113-interanual</a:t>
            </a:r>
          </a:p>
          <a:p>
            <a:endParaRPr lang="es-VE" sz="900" dirty="0"/>
          </a:p>
          <a:p>
            <a:endParaRPr lang="es-ES" sz="900" dirty="0"/>
          </a:p>
        </p:txBody>
      </p:sp>
      <p:pic>
        <p:nvPicPr>
          <p:cNvPr id="62" name="Gráfico 61">
            <a:extLst>
              <a:ext uri="{FF2B5EF4-FFF2-40B4-BE49-F238E27FC236}">
                <a16:creationId xmlns:a16="http://schemas.microsoft.com/office/drawing/2014/main" xmlns="" id="{B50BCE31-173D-5840-AED0-C30E6A6A5374}"/>
              </a:ext>
            </a:extLst>
          </p:cNvPr>
          <p:cNvPicPr>
            <a:picLocks noChangeAspect="1"/>
          </p:cNvPicPr>
          <p:nvPr/>
        </p:nvPicPr>
        <p:blipFill>
          <a:blip r:embed="rId5">
            <a:alphaModFix amt="50000"/>
            <a:extLst>
              <a:ext uri="{96DAC541-7B7A-43D3-8B79-37D633B846F1}">
                <asvg:svgBlip xmlns:asvg="http://schemas.microsoft.com/office/drawing/2016/SVG/main" xmlns="" r:embed="rId7"/>
              </a:ext>
            </a:extLst>
          </a:blip>
          <a:srcRect/>
          <a:stretch/>
        </p:blipFill>
        <p:spPr>
          <a:xfrm>
            <a:off x="-1023941" y="5382261"/>
            <a:ext cx="2078237" cy="2078237"/>
          </a:xfrm>
          <a:prstGeom prst="rect">
            <a:avLst/>
          </a:prstGeom>
        </p:spPr>
      </p:pic>
      <p:grpSp>
        <p:nvGrpSpPr>
          <p:cNvPr id="8" name="Grupo 7">
            <a:extLst>
              <a:ext uri="{FF2B5EF4-FFF2-40B4-BE49-F238E27FC236}">
                <a16:creationId xmlns:a16="http://schemas.microsoft.com/office/drawing/2014/main" xmlns="" id="{0DA67D1D-8F5C-D347-9EAD-5048756412E3}"/>
              </a:ext>
            </a:extLst>
          </p:cNvPr>
          <p:cNvGrpSpPr/>
          <p:nvPr/>
        </p:nvGrpSpPr>
        <p:grpSpPr>
          <a:xfrm>
            <a:off x="284185" y="351864"/>
            <a:ext cx="7404833" cy="3219331"/>
            <a:chOff x="284185" y="369116"/>
            <a:chExt cx="7404833" cy="3219331"/>
          </a:xfrm>
        </p:grpSpPr>
        <p:pic>
          <p:nvPicPr>
            <p:cNvPr id="13" name="Imagen 12">
              <a:extLst>
                <a:ext uri="{FF2B5EF4-FFF2-40B4-BE49-F238E27FC236}">
                  <a16:creationId xmlns:a16="http://schemas.microsoft.com/office/drawing/2014/main" xmlns="" id="{3FF506DB-A59D-4641-A6F2-10E33C6E46EC}"/>
                </a:ext>
              </a:extLst>
            </p:cNvPr>
            <p:cNvPicPr>
              <a:picLocks noChangeAspect="1"/>
            </p:cNvPicPr>
            <p:nvPr/>
          </p:nvPicPr>
          <p:blipFill rotWithShape="1">
            <a:blip r:embed="rId8"/>
            <a:srcRect l="-2070" t="-22815" r="57135" b="-43025"/>
            <a:stretch/>
          </p:blipFill>
          <p:spPr>
            <a:xfrm>
              <a:off x="284185" y="369116"/>
              <a:ext cx="1529443" cy="463354"/>
            </a:xfrm>
            <a:prstGeom prst="rect">
              <a:avLst/>
            </a:prstGeom>
          </p:spPr>
        </p:pic>
        <p:grpSp>
          <p:nvGrpSpPr>
            <p:cNvPr id="18" name="Grupo 17">
              <a:extLst>
                <a:ext uri="{FF2B5EF4-FFF2-40B4-BE49-F238E27FC236}">
                  <a16:creationId xmlns:a16="http://schemas.microsoft.com/office/drawing/2014/main" xmlns="" id="{DBAEDFBD-C2AC-3344-97A3-5B03F86ACB42}"/>
                </a:ext>
              </a:extLst>
            </p:cNvPr>
            <p:cNvGrpSpPr/>
            <p:nvPr/>
          </p:nvGrpSpPr>
          <p:grpSpPr>
            <a:xfrm>
              <a:off x="902696" y="1077534"/>
              <a:ext cx="6758610" cy="2510913"/>
              <a:chOff x="1293044" y="1932816"/>
              <a:chExt cx="6758610" cy="2510913"/>
            </a:xfrm>
          </p:grpSpPr>
          <p:sp>
            <p:nvSpPr>
              <p:cNvPr id="14" name="CuadroTexto 13">
                <a:extLst>
                  <a:ext uri="{FF2B5EF4-FFF2-40B4-BE49-F238E27FC236}">
                    <a16:creationId xmlns:a16="http://schemas.microsoft.com/office/drawing/2014/main" xmlns="" id="{03D4F8FE-BF42-C849-8E12-49F8D73D6BE9}"/>
                  </a:ext>
                </a:extLst>
              </p:cNvPr>
              <p:cNvSpPr txBox="1"/>
              <p:nvPr/>
            </p:nvSpPr>
            <p:spPr>
              <a:xfrm>
                <a:off x="1293044" y="1932816"/>
                <a:ext cx="6758609" cy="830997"/>
              </a:xfrm>
              <a:prstGeom prst="rect">
                <a:avLst/>
              </a:prstGeom>
              <a:noFill/>
            </p:spPr>
            <p:txBody>
              <a:bodyPr wrap="square" rtlCol="0">
                <a:spAutoFit/>
              </a:bodyPr>
              <a:lstStyle/>
              <a:p>
                <a:r>
                  <a:rPr lang="es-VE" sz="4800" b="1" dirty="0">
                    <a:solidFill>
                      <a:schemeClr val="bg1"/>
                    </a:solidFill>
                    <a:latin typeface="Arial Black" panose="020B0604020202020204" pitchFamily="34" charset="0"/>
                    <a:cs typeface="Arial Black" panose="020B0604020202020204" pitchFamily="34" charset="0"/>
                  </a:rPr>
                  <a:t>REPORTE</a:t>
                </a:r>
              </a:p>
            </p:txBody>
          </p:sp>
          <p:sp>
            <p:nvSpPr>
              <p:cNvPr id="15" name="CuadroTexto 14">
                <a:extLst>
                  <a:ext uri="{FF2B5EF4-FFF2-40B4-BE49-F238E27FC236}">
                    <a16:creationId xmlns:a16="http://schemas.microsoft.com/office/drawing/2014/main" xmlns="" id="{F7BC5117-F57D-F541-B084-163A1E470AF8}"/>
                  </a:ext>
                </a:extLst>
              </p:cNvPr>
              <p:cNvSpPr txBox="1"/>
              <p:nvPr/>
            </p:nvSpPr>
            <p:spPr>
              <a:xfrm>
                <a:off x="1293044" y="2537232"/>
                <a:ext cx="6758609" cy="646331"/>
              </a:xfrm>
              <a:prstGeom prst="rect">
                <a:avLst/>
              </a:prstGeom>
              <a:noFill/>
            </p:spPr>
            <p:txBody>
              <a:bodyPr wrap="square" rtlCol="0">
                <a:spAutoFit/>
              </a:bodyPr>
              <a:lstStyle/>
              <a:p>
                <a:r>
                  <a:rPr lang="es-VE" sz="3600" b="1" dirty="0">
                    <a:solidFill>
                      <a:schemeClr val="bg1"/>
                    </a:solidFill>
                    <a:latin typeface="Arial" panose="020B0604020202020204" pitchFamily="34" charset="0"/>
                    <a:cs typeface="Arial" panose="020B0604020202020204" pitchFamily="34" charset="0"/>
                  </a:rPr>
                  <a:t>ECONÓMICO</a:t>
                </a:r>
              </a:p>
            </p:txBody>
          </p:sp>
          <p:sp>
            <p:nvSpPr>
              <p:cNvPr id="16" name="CuadroTexto 15">
                <a:extLst>
                  <a:ext uri="{FF2B5EF4-FFF2-40B4-BE49-F238E27FC236}">
                    <a16:creationId xmlns:a16="http://schemas.microsoft.com/office/drawing/2014/main" xmlns="" id="{DB8DB6F3-E657-804E-A70B-F3E4885FEF5D}"/>
                  </a:ext>
                </a:extLst>
              </p:cNvPr>
              <p:cNvSpPr txBox="1"/>
              <p:nvPr/>
            </p:nvSpPr>
            <p:spPr>
              <a:xfrm>
                <a:off x="1293045" y="2995490"/>
                <a:ext cx="6758609" cy="646331"/>
              </a:xfrm>
              <a:prstGeom prst="rect">
                <a:avLst/>
              </a:prstGeom>
              <a:noFill/>
            </p:spPr>
            <p:txBody>
              <a:bodyPr wrap="square" rtlCol="0">
                <a:spAutoFit/>
              </a:bodyPr>
              <a:lstStyle/>
              <a:p>
                <a:r>
                  <a:rPr lang="es-VE" sz="3600" b="1" dirty="0">
                    <a:solidFill>
                      <a:schemeClr val="bg1"/>
                    </a:solidFill>
                    <a:latin typeface="Arial" panose="020B0604020202020204" pitchFamily="34" charset="0"/>
                    <a:cs typeface="Arial" panose="020B0604020202020204" pitchFamily="34" charset="0"/>
                  </a:rPr>
                  <a:t>NACIONAL</a:t>
                </a:r>
              </a:p>
            </p:txBody>
          </p:sp>
          <p:sp>
            <p:nvSpPr>
              <p:cNvPr id="17" name="CuadroTexto 16">
                <a:extLst>
                  <a:ext uri="{FF2B5EF4-FFF2-40B4-BE49-F238E27FC236}">
                    <a16:creationId xmlns:a16="http://schemas.microsoft.com/office/drawing/2014/main" xmlns="" id="{40FF3EA9-2310-624D-9FB9-ECCBE0D8BC68}"/>
                  </a:ext>
                </a:extLst>
              </p:cNvPr>
              <p:cNvSpPr txBox="1"/>
              <p:nvPr/>
            </p:nvSpPr>
            <p:spPr>
              <a:xfrm>
                <a:off x="1293045" y="3458844"/>
                <a:ext cx="6758609" cy="984885"/>
              </a:xfrm>
              <a:prstGeom prst="rect">
                <a:avLst/>
              </a:prstGeom>
              <a:noFill/>
            </p:spPr>
            <p:txBody>
              <a:bodyPr wrap="square" rtlCol="0">
                <a:spAutoFit/>
              </a:bodyPr>
              <a:lstStyle/>
              <a:p>
                <a:r>
                  <a:rPr lang="es-VE" sz="3600" b="1" dirty="0">
                    <a:solidFill>
                      <a:schemeClr val="bg1"/>
                    </a:solidFill>
                    <a:latin typeface="Arial" panose="020B0604020202020204" pitchFamily="34" charset="0"/>
                    <a:cs typeface="Arial" panose="020B0604020202020204" pitchFamily="34" charset="0"/>
                  </a:rPr>
                  <a:t>SEMANAL</a:t>
                </a:r>
              </a:p>
              <a:p>
                <a:r>
                  <a:rPr lang="es-VE" sz="2200" b="1" dirty="0">
                    <a:solidFill>
                      <a:schemeClr val="bg1"/>
                    </a:solidFill>
                    <a:latin typeface="Arial" panose="020B0604020202020204" pitchFamily="34" charset="0"/>
                    <a:cs typeface="Arial" panose="020B0604020202020204" pitchFamily="34" charset="0"/>
                  </a:rPr>
                  <a:t>Del </a:t>
                </a:r>
                <a:r>
                  <a:rPr lang="es-VE" sz="2200" b="1" dirty="0" smtClean="0">
                    <a:solidFill>
                      <a:schemeClr val="bg1"/>
                    </a:solidFill>
                    <a:latin typeface="Arial" panose="020B0604020202020204" pitchFamily="34" charset="0"/>
                    <a:cs typeface="Arial" panose="020B0604020202020204" pitchFamily="34" charset="0"/>
                  </a:rPr>
                  <a:t>20 al 28 Enero</a:t>
                </a:r>
                <a:endParaRPr lang="es-VE" sz="2200" b="1" dirty="0">
                  <a:solidFill>
                    <a:schemeClr val="bg1"/>
                  </a:solidFill>
                  <a:latin typeface="Arial" panose="020B0604020202020204" pitchFamily="34" charset="0"/>
                  <a:cs typeface="Arial" panose="020B0604020202020204" pitchFamily="34" charset="0"/>
                </a:endParaRPr>
              </a:p>
            </p:txBody>
          </p:sp>
        </p:grpSp>
        <p:sp>
          <p:nvSpPr>
            <p:cNvPr id="19" name="CuadroTexto 18">
              <a:extLst>
                <a:ext uri="{FF2B5EF4-FFF2-40B4-BE49-F238E27FC236}">
                  <a16:creationId xmlns:a16="http://schemas.microsoft.com/office/drawing/2014/main" xmlns="" id="{D7AA237C-EA1B-0641-9190-5EAFB32963A9}"/>
                </a:ext>
              </a:extLst>
            </p:cNvPr>
            <p:cNvSpPr txBox="1"/>
            <p:nvPr/>
          </p:nvSpPr>
          <p:spPr>
            <a:xfrm>
              <a:off x="930409" y="832470"/>
              <a:ext cx="6758609" cy="430887"/>
            </a:xfrm>
            <a:prstGeom prst="rect">
              <a:avLst/>
            </a:prstGeom>
            <a:noFill/>
          </p:spPr>
          <p:txBody>
            <a:bodyPr wrap="square" rtlCol="0">
              <a:spAutoFit/>
            </a:bodyPr>
            <a:lstStyle/>
            <a:p>
              <a:r>
                <a:rPr lang="es-VE" sz="2200" b="1" dirty="0">
                  <a:solidFill>
                    <a:schemeClr val="bg1"/>
                  </a:solidFill>
                </a:rPr>
                <a:t>Gerencia de Estudios Económicos</a:t>
              </a:r>
            </a:p>
          </p:txBody>
        </p:sp>
      </p:grpSp>
      <p:sp>
        <p:nvSpPr>
          <p:cNvPr id="36" name="CuadroTexto 35">
            <a:extLst>
              <a:ext uri="{FF2B5EF4-FFF2-40B4-BE49-F238E27FC236}">
                <a16:creationId xmlns:a16="http://schemas.microsoft.com/office/drawing/2014/main" xmlns="" id="{F6BEAFC6-0A10-AA4D-8743-FC9EC78F660B}"/>
              </a:ext>
            </a:extLst>
          </p:cNvPr>
          <p:cNvSpPr txBox="1"/>
          <p:nvPr/>
        </p:nvSpPr>
        <p:spPr>
          <a:xfrm>
            <a:off x="955723" y="7841589"/>
            <a:ext cx="4327732" cy="507831"/>
          </a:xfrm>
          <a:prstGeom prst="rect">
            <a:avLst/>
          </a:prstGeom>
          <a:noFill/>
        </p:spPr>
        <p:txBody>
          <a:bodyPr wrap="square" rtlCol="0">
            <a:spAutoFit/>
          </a:bodyPr>
          <a:lstStyle/>
          <a:p>
            <a:pPr algn="ctr"/>
            <a:r>
              <a:rPr lang="es-VE" sz="900" b="1" dirty="0"/>
              <a:t>GRÁFICO N°1: DOW JONES</a:t>
            </a:r>
            <a:endParaRPr lang="es-VE" sz="900" dirty="0"/>
          </a:p>
          <a:p>
            <a:r>
              <a:rPr lang="es-VE" sz="900" dirty="0"/>
              <a:t>El Dow Jones avanza. El principal índice estadounidense sostiene un avance de 2,15%. Termina su cotización en 44.424,25 puntos.</a:t>
            </a:r>
            <a:endParaRPr lang="es-ES" sz="900" dirty="0"/>
          </a:p>
        </p:txBody>
      </p:sp>
      <p:sp>
        <p:nvSpPr>
          <p:cNvPr id="37" name="CuadroTexto 36">
            <a:extLst>
              <a:ext uri="{FF2B5EF4-FFF2-40B4-BE49-F238E27FC236}">
                <a16:creationId xmlns:a16="http://schemas.microsoft.com/office/drawing/2014/main" xmlns="" id="{0885783B-74B1-0146-ABE8-4F8513D94376}"/>
              </a:ext>
            </a:extLst>
          </p:cNvPr>
          <p:cNvSpPr txBox="1"/>
          <p:nvPr/>
        </p:nvSpPr>
        <p:spPr>
          <a:xfrm>
            <a:off x="2295433" y="4780047"/>
            <a:ext cx="3093091" cy="584775"/>
          </a:xfrm>
          <a:prstGeom prst="rect">
            <a:avLst/>
          </a:prstGeom>
          <a:noFill/>
        </p:spPr>
        <p:txBody>
          <a:bodyPr wrap="none" rtlCol="0">
            <a:spAutoFit/>
          </a:bodyPr>
          <a:lstStyle/>
          <a:p>
            <a:r>
              <a:rPr lang="es-VE" sz="3200" b="1" dirty="0">
                <a:solidFill>
                  <a:schemeClr val="accent1"/>
                </a:solidFill>
                <a:latin typeface="Arial Black" panose="020B0604020202020204" pitchFamily="34" charset="0"/>
                <a:cs typeface="Arial Black" panose="020B0604020202020204" pitchFamily="34" charset="0"/>
              </a:rPr>
              <a:t>BURSÁTILES</a:t>
            </a:r>
          </a:p>
        </p:txBody>
      </p:sp>
      <p:sp>
        <p:nvSpPr>
          <p:cNvPr id="38" name="CuadroTexto 37">
            <a:extLst>
              <a:ext uri="{FF2B5EF4-FFF2-40B4-BE49-F238E27FC236}">
                <a16:creationId xmlns:a16="http://schemas.microsoft.com/office/drawing/2014/main" xmlns="" id="{56729907-E3D4-AE43-BD8A-5B6CB6FFB696}"/>
              </a:ext>
            </a:extLst>
          </p:cNvPr>
          <p:cNvSpPr txBox="1"/>
          <p:nvPr/>
        </p:nvSpPr>
        <p:spPr>
          <a:xfrm>
            <a:off x="389994" y="4762531"/>
            <a:ext cx="1872629" cy="584775"/>
          </a:xfrm>
          <a:prstGeom prst="rect">
            <a:avLst/>
          </a:prstGeom>
          <a:noFill/>
        </p:spPr>
        <p:txBody>
          <a:bodyPr wrap="none" rtlCol="0">
            <a:spAutoFit/>
          </a:bodyPr>
          <a:lstStyle/>
          <a:p>
            <a:r>
              <a:rPr lang="es-VE" sz="3200" dirty="0">
                <a:solidFill>
                  <a:schemeClr val="tx1">
                    <a:lumMod val="75000"/>
                    <a:lumOff val="25000"/>
                  </a:schemeClr>
                </a:solidFill>
                <a:latin typeface="Arial" panose="020B0604020202020204" pitchFamily="34" charset="0"/>
                <a:cs typeface="Arial" panose="020B0604020202020204" pitchFamily="34" charset="0"/>
              </a:rPr>
              <a:t>ÍNDICES</a:t>
            </a:r>
          </a:p>
        </p:txBody>
      </p:sp>
      <p:sp>
        <p:nvSpPr>
          <p:cNvPr id="58" name="CuadroTexto 57">
            <a:extLst>
              <a:ext uri="{FF2B5EF4-FFF2-40B4-BE49-F238E27FC236}">
                <a16:creationId xmlns:a16="http://schemas.microsoft.com/office/drawing/2014/main" xmlns="" id="{F4AC714F-5E2D-9F4D-96A7-EDE08B7AB8C1}"/>
              </a:ext>
            </a:extLst>
          </p:cNvPr>
          <p:cNvSpPr txBox="1"/>
          <p:nvPr/>
        </p:nvSpPr>
        <p:spPr>
          <a:xfrm>
            <a:off x="374217" y="9277616"/>
            <a:ext cx="1963999" cy="584775"/>
          </a:xfrm>
          <a:prstGeom prst="rect">
            <a:avLst/>
          </a:prstGeom>
          <a:noFill/>
        </p:spPr>
        <p:txBody>
          <a:bodyPr wrap="none" rtlCol="0">
            <a:spAutoFit/>
          </a:bodyPr>
          <a:lstStyle/>
          <a:p>
            <a:r>
              <a:rPr lang="es-VE" sz="3200" b="1" dirty="0">
                <a:solidFill>
                  <a:schemeClr val="accent1"/>
                </a:solidFill>
                <a:latin typeface="Arial Black" panose="020B0604020202020204" pitchFamily="34" charset="0"/>
                <a:cs typeface="Arial Black" panose="020B0604020202020204" pitchFamily="34" charset="0"/>
              </a:rPr>
              <a:t>PRIMAS</a:t>
            </a:r>
          </a:p>
        </p:txBody>
      </p:sp>
      <p:sp>
        <p:nvSpPr>
          <p:cNvPr id="60" name="CuadroTexto 59">
            <a:extLst>
              <a:ext uri="{FF2B5EF4-FFF2-40B4-BE49-F238E27FC236}">
                <a16:creationId xmlns:a16="http://schemas.microsoft.com/office/drawing/2014/main" xmlns="" id="{01ACCA78-FA7D-4041-AFDA-CF7480A9DC4E}"/>
              </a:ext>
            </a:extLst>
          </p:cNvPr>
          <p:cNvSpPr txBox="1"/>
          <p:nvPr/>
        </p:nvSpPr>
        <p:spPr>
          <a:xfrm>
            <a:off x="116186" y="8902622"/>
            <a:ext cx="2252540" cy="584775"/>
          </a:xfrm>
          <a:prstGeom prst="rect">
            <a:avLst/>
          </a:prstGeom>
          <a:noFill/>
        </p:spPr>
        <p:txBody>
          <a:bodyPr wrap="none" rtlCol="0">
            <a:spAutoFit/>
          </a:bodyPr>
          <a:lstStyle/>
          <a:p>
            <a:r>
              <a:rPr lang="es-VE" sz="3200" dirty="0">
                <a:solidFill>
                  <a:schemeClr val="tx1">
                    <a:lumMod val="75000"/>
                    <a:lumOff val="25000"/>
                  </a:schemeClr>
                </a:solidFill>
                <a:latin typeface="Arial" panose="020B0604020202020204" pitchFamily="34" charset="0"/>
                <a:cs typeface="Arial" panose="020B0604020202020204" pitchFamily="34" charset="0"/>
              </a:rPr>
              <a:t>MATERIAS</a:t>
            </a:r>
          </a:p>
        </p:txBody>
      </p:sp>
      <p:pic>
        <p:nvPicPr>
          <p:cNvPr id="68" name="Gráfico 67">
            <a:extLst>
              <a:ext uri="{FF2B5EF4-FFF2-40B4-BE49-F238E27FC236}">
                <a16:creationId xmlns:a16="http://schemas.microsoft.com/office/drawing/2014/main" xmlns="" id="{8F08343B-D6ED-3148-B5EA-00EE1E9CC6E2}"/>
              </a:ext>
            </a:extLst>
          </p:cNvPr>
          <p:cNvPicPr>
            <a:picLocks noChangeAspect="1"/>
          </p:cNvPicPr>
          <p:nvPr/>
        </p:nvPicPr>
        <p:blipFill>
          <a:blip r:embed="rId9">
            <a:alphaModFix amt="30000"/>
            <a:extLst>
              <a:ext uri="{96DAC541-7B7A-43D3-8B79-37D633B846F1}">
                <asvg:svgBlip xmlns:asvg="http://schemas.microsoft.com/office/drawing/2016/SVG/main" xmlns="" r:embed="rId10"/>
              </a:ext>
            </a:extLst>
          </a:blip>
          <a:srcRect/>
          <a:stretch/>
        </p:blipFill>
        <p:spPr>
          <a:xfrm>
            <a:off x="-1444876" y="11800442"/>
            <a:ext cx="2305280" cy="2305280"/>
          </a:xfrm>
          <a:prstGeom prst="rect">
            <a:avLst/>
          </a:prstGeom>
        </p:spPr>
      </p:pic>
      <p:sp>
        <p:nvSpPr>
          <p:cNvPr id="71" name="CuadroTexto 70">
            <a:extLst>
              <a:ext uri="{FF2B5EF4-FFF2-40B4-BE49-F238E27FC236}">
                <a16:creationId xmlns:a16="http://schemas.microsoft.com/office/drawing/2014/main" xmlns="" id="{7479B2F2-A532-0A48-A191-C29D4262C408}"/>
              </a:ext>
            </a:extLst>
          </p:cNvPr>
          <p:cNvSpPr txBox="1"/>
          <p:nvPr/>
        </p:nvSpPr>
        <p:spPr>
          <a:xfrm>
            <a:off x="2014954" y="11752703"/>
            <a:ext cx="2055371" cy="488980"/>
          </a:xfrm>
          <a:prstGeom prst="rect">
            <a:avLst/>
          </a:prstGeom>
          <a:noFill/>
        </p:spPr>
        <p:txBody>
          <a:bodyPr wrap="none" rtlCol="0">
            <a:spAutoFit/>
          </a:bodyPr>
          <a:lstStyle/>
          <a:p>
            <a:pPr>
              <a:lnSpc>
                <a:spcPts val="3040"/>
              </a:lnSpc>
            </a:pPr>
            <a:r>
              <a:rPr lang="es-VE" sz="3200" b="1" dirty="0">
                <a:solidFill>
                  <a:schemeClr val="accent1"/>
                </a:solidFill>
                <a:latin typeface="Arial Black" panose="020B0604020202020204" pitchFamily="34" charset="0"/>
                <a:cs typeface="Arial Black" panose="020B0604020202020204" pitchFamily="34" charset="0"/>
              </a:rPr>
              <a:t>DIVISAS</a:t>
            </a:r>
          </a:p>
        </p:txBody>
      </p:sp>
      <p:sp>
        <p:nvSpPr>
          <p:cNvPr id="80" name="CuadroTexto 79">
            <a:extLst>
              <a:ext uri="{FF2B5EF4-FFF2-40B4-BE49-F238E27FC236}">
                <a16:creationId xmlns:a16="http://schemas.microsoft.com/office/drawing/2014/main" xmlns="" id="{473B5BD8-9BBC-A146-8E98-F955D3ED9DA7}"/>
              </a:ext>
            </a:extLst>
          </p:cNvPr>
          <p:cNvSpPr txBox="1"/>
          <p:nvPr/>
        </p:nvSpPr>
        <p:spPr>
          <a:xfrm>
            <a:off x="549197" y="17929611"/>
            <a:ext cx="9221375" cy="6047809"/>
          </a:xfrm>
          <a:prstGeom prst="rect">
            <a:avLst/>
          </a:prstGeom>
          <a:noFill/>
        </p:spPr>
        <p:txBody>
          <a:bodyPr wrap="square" rtlCol="0">
            <a:spAutoFit/>
          </a:bodyPr>
          <a:lstStyle/>
          <a:p>
            <a:pPr lvl="0"/>
            <a:r>
              <a:rPr lang="es-VE" sz="900" b="1" dirty="0"/>
              <a:t>1.	Anuncian inversiones desde Rusia, Turquía, Irán y China en la ZEE La Guaira</a:t>
            </a:r>
          </a:p>
          <a:p>
            <a:pPr marL="228600" lvl="0" indent="-228600">
              <a:buAutoNum type="arabicPeriod"/>
            </a:pPr>
            <a:endParaRPr lang="es-ES" sz="900" dirty="0"/>
          </a:p>
          <a:p>
            <a:r>
              <a:rPr lang="es-VE" sz="900" dirty="0"/>
              <a:t>Las inversiones principales serán en áreas de tecnología, producción de equipos petroleros esenciales y alimentación. A través de la Zona Económica Especial (ZEE) de La Guaira se anunciaron una serie de inversiones extranjeras para desarrollar proyectos en la entidad.</a:t>
            </a:r>
          </a:p>
          <a:p>
            <a:endParaRPr lang="es-VE" sz="900" dirty="0"/>
          </a:p>
          <a:p>
            <a:r>
              <a:rPr lang="es-VE" sz="900" dirty="0"/>
              <a:t>Se prevé para 2025 avancen proyectos de cooperación bilateral entre Venezuela y países como China, Irán, Turquía y Rusia. Como parte de esto, días atrás se anunció la instalación de una empresa tecnológica china que desarrollará la producción, distribución y comercialización de equipos esenciales para la industria petrolera, indicó el mandatario local José Alejandro Terán.</a:t>
            </a:r>
          </a:p>
          <a:p>
            <a:endParaRPr lang="es-VE" sz="900" dirty="0"/>
          </a:p>
          <a:p>
            <a:r>
              <a:rPr lang="es-VE" sz="900" dirty="0"/>
              <a:t>Además, Terán visitó recientemente las instalaciones de Citic Construction, una filial en Venezuela de la reconocida empresa china dedicada a servicios de ingeniería, adquisiciones y construcción (EPC) y cuenta con una amplia experiencia en proyectos de infraestructura industrial y civil.</a:t>
            </a:r>
          </a:p>
          <a:p>
            <a:endParaRPr lang="es-VE" sz="900" dirty="0"/>
          </a:p>
          <a:p>
            <a:r>
              <a:rPr lang="es-VE" sz="900" dirty="0"/>
              <a:t>De igual forma, la autoridad única de la ZEE en la entidad,  Marcos Meléndez, se reunió con una delegación procedente de Rusia, para explorar posibles inversiones, destacando las ventajas logísticas, tributarias y jurídicas de la zona.</a:t>
            </a:r>
          </a:p>
          <a:p>
            <a:endParaRPr lang="es-VE" sz="900" dirty="0"/>
          </a:p>
          <a:p>
            <a:r>
              <a:rPr lang="es-VE" sz="900" dirty="0"/>
              <a:t>Durante la reunión, se presentaron tres ejes principales de inversión definidos para la región: inversión tecnológica, inversión en turismo y el área de producción de alimentos.</a:t>
            </a:r>
          </a:p>
          <a:p>
            <a:endParaRPr lang="es-VE" sz="900" dirty="0"/>
          </a:p>
          <a:p>
            <a:r>
              <a:rPr lang="es-VE" sz="900" dirty="0"/>
              <a:t>Las autoridades locales también destacaron avances en la construcción de la primera fábrica de fibra óptica de Venezuela en el Centro Industrial de Tecnología e Innovación (Citi) de Catia La Mar, en alianza con la empresa iraní MDC, con una inversión de 14 millones de dólares. Se prevé que esté lista en septiembre próximo.</a:t>
            </a:r>
          </a:p>
          <a:p>
            <a:endParaRPr lang="es-VE" sz="900" dirty="0"/>
          </a:p>
          <a:p>
            <a:r>
              <a:rPr lang="es-VE" sz="900" dirty="0"/>
              <a:t>Asimismo, reportaron avances en la construcción de una planta de filtrado y procesamiento de aceite vegetal comestible en el Puerto de La Guaira, financiada con capital turco. Se espera que esta planta entre en operación en el primer trimestre de 2025, indica una nota de Últimas Noticias.</a:t>
            </a:r>
          </a:p>
          <a:p>
            <a:endParaRPr lang="es-VE" sz="900" dirty="0"/>
          </a:p>
          <a:p>
            <a:r>
              <a:rPr lang="es-VE" sz="900" b="1" dirty="0"/>
              <a:t>Fuente: </a:t>
            </a:r>
            <a:r>
              <a:rPr lang="es-VE" sz="900" dirty="0">
                <a:hlinkClick r:id="rId11"/>
              </a:rPr>
              <a:t>https://www.bancaynegocios.com/anuncian-inversiones-desde-rusia-turquia-iran-y-china-en-la-zee-la-guaira/</a:t>
            </a:r>
            <a:r>
              <a:rPr lang="es-VE" sz="900" dirty="0"/>
              <a:t> </a:t>
            </a:r>
          </a:p>
          <a:p>
            <a:endParaRPr lang="es-VE" sz="900" dirty="0"/>
          </a:p>
          <a:p>
            <a:r>
              <a:rPr lang="es-VE" sz="900" b="1" dirty="0"/>
              <a:t> </a:t>
            </a:r>
          </a:p>
          <a:p>
            <a:endParaRPr lang="es-ES" sz="900" dirty="0"/>
          </a:p>
          <a:p>
            <a:pPr marL="228600" lvl="0" indent="-228600">
              <a:buAutoNum type="arabicPeriod" startAt="2"/>
            </a:pPr>
            <a:r>
              <a:rPr lang="es-VE" sz="900" b="1" dirty="0"/>
              <a:t>Anuncian inversión de U$150 millones de dólares para ampliar producción de cemento en Aragua</a:t>
            </a:r>
          </a:p>
          <a:p>
            <a:pPr lvl="0"/>
            <a:endParaRPr lang="es-VE" sz="900" dirty="0"/>
          </a:p>
          <a:p>
            <a:r>
              <a:rPr lang="es-VE" sz="900" dirty="0"/>
              <a:t>Desde la Corporación Socialista de Cemento aseguraron que la planta San Sebastián actualmente produce 1,7 millones toneladas de cemento al año.</a:t>
            </a:r>
          </a:p>
          <a:p>
            <a:endParaRPr lang="es-VE" sz="900" dirty="0"/>
          </a:p>
          <a:p>
            <a:r>
              <a:rPr lang="es-VE" sz="900" dirty="0"/>
              <a:t>El Ejecutivo Nacional anunció una inversión por el orden de los US$150 millones en la Planta de Cemento San Sebastián, en el estado Aragua, con la finalidad de potenciar su capacidad de producción y mejorar el abastecimiento de este rubro en el mercado nacional.</a:t>
            </a:r>
          </a:p>
          <a:p>
            <a:endParaRPr lang="es-VE" sz="900" dirty="0"/>
          </a:p>
          <a:p>
            <a:r>
              <a:rPr lang="es-VE" sz="900" dirty="0"/>
              <a:t>La planta cuenta con una producción actual de 1.7 millones de toneladas de cemento anual, lo que significa un 20% de incremento con respecto a años anteriores, indicaron desde la Corporación Socialista de Cemento.</a:t>
            </a:r>
          </a:p>
          <a:p>
            <a:endParaRPr lang="es-VE" sz="900" dirty="0"/>
          </a:p>
          <a:p>
            <a:r>
              <a:rPr lang="es-VE" sz="900" dirty="0"/>
              <a:t>Tanto autoridades nacionales como inversionistas han evaluado, durante los últimos nueve meses, las estrategias económicas que se pueden aplicar en la planta. Recientemente la Corporación Socialista de Cemento, junto con representantes e inversionistas de los BRICS, realizaron una inspección en la empresa y destacaron el potencial de exportación de cemento desde esta planta.</a:t>
            </a:r>
          </a:p>
          <a:p>
            <a:endParaRPr lang="es-VE" sz="900" dirty="0"/>
          </a:p>
          <a:p>
            <a:r>
              <a:rPr lang="es-VE" sz="900" dirty="0"/>
              <a:t>También refirieron que la inversión que se plantea realizar fortalecerá el mercado interno y abrirá oportunidades de exportación a mercados internacionales, indica una nota de VTV.</a:t>
            </a:r>
          </a:p>
          <a:p>
            <a:endParaRPr lang="es-VE" sz="900" dirty="0"/>
          </a:p>
          <a:p>
            <a:r>
              <a:rPr lang="es-VE" sz="900" dirty="0"/>
              <a:t>Fuente: https://www.bancaynegocios.com/anuncian-inversion-de-u150-millones-de-dolares-para-ampliar-produccion-de-cemento-en-aragua/</a:t>
            </a:r>
          </a:p>
          <a:p>
            <a:endParaRPr lang="es-VE" sz="900" dirty="0"/>
          </a:p>
        </p:txBody>
      </p:sp>
      <p:sp>
        <p:nvSpPr>
          <p:cNvPr id="82" name="CuadroTexto 81">
            <a:extLst>
              <a:ext uri="{FF2B5EF4-FFF2-40B4-BE49-F238E27FC236}">
                <a16:creationId xmlns:a16="http://schemas.microsoft.com/office/drawing/2014/main" xmlns="" id="{8D410C87-D023-D342-B672-99FF0A6A749D}"/>
              </a:ext>
            </a:extLst>
          </p:cNvPr>
          <p:cNvSpPr txBox="1"/>
          <p:nvPr/>
        </p:nvSpPr>
        <p:spPr>
          <a:xfrm>
            <a:off x="3981406" y="17442220"/>
            <a:ext cx="3177986" cy="488980"/>
          </a:xfrm>
          <a:prstGeom prst="rect">
            <a:avLst/>
          </a:prstGeom>
          <a:noFill/>
        </p:spPr>
        <p:txBody>
          <a:bodyPr wrap="none" rtlCol="0">
            <a:spAutoFit/>
          </a:bodyPr>
          <a:lstStyle/>
          <a:p>
            <a:pPr algn="r">
              <a:lnSpc>
                <a:spcPts val="3040"/>
              </a:lnSpc>
            </a:pPr>
            <a:r>
              <a:rPr lang="es-VE" sz="3200" b="1" dirty="0">
                <a:solidFill>
                  <a:schemeClr val="accent1"/>
                </a:solidFill>
                <a:latin typeface="Arial Black" panose="020B0604020202020204" pitchFamily="34" charset="0"/>
                <a:cs typeface="Arial Black" panose="020B0604020202020204" pitchFamily="34" charset="0"/>
              </a:rPr>
              <a:t>NACIONALES</a:t>
            </a:r>
          </a:p>
        </p:txBody>
      </p:sp>
      <p:sp>
        <p:nvSpPr>
          <p:cNvPr id="83" name="CuadroTexto 82">
            <a:extLst>
              <a:ext uri="{FF2B5EF4-FFF2-40B4-BE49-F238E27FC236}">
                <a16:creationId xmlns:a16="http://schemas.microsoft.com/office/drawing/2014/main" xmlns="" id="{B0A9E220-D370-EE48-A7A5-CECAA2353B40}"/>
              </a:ext>
            </a:extLst>
          </p:cNvPr>
          <p:cNvSpPr txBox="1"/>
          <p:nvPr/>
        </p:nvSpPr>
        <p:spPr>
          <a:xfrm>
            <a:off x="2037866" y="17342965"/>
            <a:ext cx="2122697" cy="584775"/>
          </a:xfrm>
          <a:prstGeom prst="rect">
            <a:avLst/>
          </a:prstGeom>
          <a:noFill/>
        </p:spPr>
        <p:txBody>
          <a:bodyPr wrap="none" rtlCol="0">
            <a:spAutoFit/>
          </a:bodyPr>
          <a:lstStyle/>
          <a:p>
            <a:pPr algn="r"/>
            <a:r>
              <a:rPr lang="es-VE" sz="3100" dirty="0">
                <a:solidFill>
                  <a:schemeClr val="tx1">
                    <a:lumMod val="75000"/>
                    <a:lumOff val="25000"/>
                  </a:schemeClr>
                </a:solidFill>
                <a:latin typeface="Arial" panose="020B0604020202020204" pitchFamily="34" charset="0"/>
                <a:cs typeface="Arial" panose="020B0604020202020204" pitchFamily="34" charset="0"/>
              </a:rPr>
              <a:t>NOTICIAS</a:t>
            </a:r>
          </a:p>
        </p:txBody>
      </p:sp>
      <p:sp>
        <p:nvSpPr>
          <p:cNvPr id="87" name="CuadroTexto 86">
            <a:extLst>
              <a:ext uri="{FF2B5EF4-FFF2-40B4-BE49-F238E27FC236}">
                <a16:creationId xmlns:a16="http://schemas.microsoft.com/office/drawing/2014/main" xmlns="" id="{66C5DF7F-A499-574C-8BAA-A0DFC41046C6}"/>
              </a:ext>
            </a:extLst>
          </p:cNvPr>
          <p:cNvSpPr txBox="1"/>
          <p:nvPr/>
        </p:nvSpPr>
        <p:spPr>
          <a:xfrm>
            <a:off x="4107126" y="24735221"/>
            <a:ext cx="4591834" cy="488980"/>
          </a:xfrm>
          <a:prstGeom prst="rect">
            <a:avLst/>
          </a:prstGeom>
          <a:noFill/>
        </p:spPr>
        <p:txBody>
          <a:bodyPr wrap="none" rtlCol="0">
            <a:spAutoFit/>
          </a:bodyPr>
          <a:lstStyle/>
          <a:p>
            <a:pPr algn="r">
              <a:lnSpc>
                <a:spcPts val="3040"/>
              </a:lnSpc>
            </a:pPr>
            <a:r>
              <a:rPr lang="es-VE" sz="3200" b="1" dirty="0">
                <a:solidFill>
                  <a:schemeClr val="accent1"/>
                </a:solidFill>
                <a:latin typeface="Arial Black" panose="020B0604020202020204" pitchFamily="34" charset="0"/>
                <a:cs typeface="Arial Black" panose="020B0604020202020204" pitchFamily="34" charset="0"/>
              </a:rPr>
              <a:t>INTERNACIONALES</a:t>
            </a:r>
          </a:p>
        </p:txBody>
      </p:sp>
      <p:sp>
        <p:nvSpPr>
          <p:cNvPr id="88" name="CuadroTexto 87">
            <a:extLst>
              <a:ext uri="{FF2B5EF4-FFF2-40B4-BE49-F238E27FC236}">
                <a16:creationId xmlns:a16="http://schemas.microsoft.com/office/drawing/2014/main" xmlns="" id="{0CCC2D20-C691-814E-9A19-F8F859331E97}"/>
              </a:ext>
            </a:extLst>
          </p:cNvPr>
          <p:cNvSpPr txBox="1"/>
          <p:nvPr/>
        </p:nvSpPr>
        <p:spPr>
          <a:xfrm>
            <a:off x="2103464" y="24639426"/>
            <a:ext cx="2122697" cy="584775"/>
          </a:xfrm>
          <a:prstGeom prst="rect">
            <a:avLst/>
          </a:prstGeom>
          <a:noFill/>
        </p:spPr>
        <p:txBody>
          <a:bodyPr wrap="none" rtlCol="0">
            <a:spAutoFit/>
          </a:bodyPr>
          <a:lstStyle/>
          <a:p>
            <a:pPr algn="r"/>
            <a:r>
              <a:rPr lang="es-VE" sz="3100" dirty="0">
                <a:solidFill>
                  <a:schemeClr val="tx1">
                    <a:lumMod val="75000"/>
                    <a:lumOff val="25000"/>
                  </a:schemeClr>
                </a:solidFill>
                <a:latin typeface="Arial" panose="020B0604020202020204" pitchFamily="34" charset="0"/>
                <a:cs typeface="Arial" panose="020B0604020202020204" pitchFamily="34" charset="0"/>
              </a:rPr>
              <a:t>NOTICIAS</a:t>
            </a:r>
          </a:p>
        </p:txBody>
      </p:sp>
      <p:sp>
        <p:nvSpPr>
          <p:cNvPr id="4" name="Rectángulo 3">
            <a:extLst>
              <a:ext uri="{FF2B5EF4-FFF2-40B4-BE49-F238E27FC236}">
                <a16:creationId xmlns:a16="http://schemas.microsoft.com/office/drawing/2014/main" xmlns="" id="{E83804F0-A204-234C-9D39-1F27BDB7BB61}"/>
              </a:ext>
            </a:extLst>
          </p:cNvPr>
          <p:cNvSpPr/>
          <p:nvPr/>
        </p:nvSpPr>
        <p:spPr>
          <a:xfrm>
            <a:off x="2030944" y="24424998"/>
            <a:ext cx="6987447" cy="719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009193"/>
              </a:solidFill>
            </a:endParaRPr>
          </a:p>
        </p:txBody>
      </p:sp>
      <p:sp>
        <p:nvSpPr>
          <p:cNvPr id="106" name="Rectangle 7">
            <a:extLst>
              <a:ext uri="{FF2B5EF4-FFF2-40B4-BE49-F238E27FC236}">
                <a16:creationId xmlns:a16="http://schemas.microsoft.com/office/drawing/2014/main" xmlns="" id="{6A551253-8663-B448-AB19-94977C974DA5}"/>
              </a:ext>
            </a:extLst>
          </p:cNvPr>
          <p:cNvSpPr>
            <a:spLocks noChangeArrowheads="1"/>
          </p:cNvSpPr>
          <p:nvPr/>
        </p:nvSpPr>
        <p:spPr bwMode="auto">
          <a:xfrm rot="10800000" flipV="1">
            <a:off x="5786856" y="7692743"/>
            <a:ext cx="3897325"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lgn="ctr"/>
            <a:r>
              <a:rPr lang="es-VE" sz="900" b="1" dirty="0"/>
              <a:t>GRÁFICO N°2: EURO STOXX 50 </a:t>
            </a:r>
            <a:endParaRPr lang="es-VE" sz="900" dirty="0"/>
          </a:p>
          <a:p>
            <a:pPr indent="0" algn="just"/>
            <a:r>
              <a:rPr lang="es-VE" sz="900" dirty="0"/>
              <a:t>El Euro Stoxx 50 se expande esta semana en 1,06%. Su cotización al cierre de la actual semana es positiva y culmina en 5.219,37 puntos. </a:t>
            </a:r>
            <a:endParaRPr lang="es-ES" sz="900" dirty="0"/>
          </a:p>
        </p:txBody>
      </p:sp>
      <p:sp>
        <p:nvSpPr>
          <p:cNvPr id="107" name="12 CuadroTexto">
            <a:extLst>
              <a:ext uri="{FF2B5EF4-FFF2-40B4-BE49-F238E27FC236}">
                <a16:creationId xmlns:a16="http://schemas.microsoft.com/office/drawing/2014/main" xmlns="" id="{93430C6D-0F81-FE44-A079-3802C55FE8E0}"/>
              </a:ext>
            </a:extLst>
          </p:cNvPr>
          <p:cNvSpPr txBox="1"/>
          <p:nvPr/>
        </p:nvSpPr>
        <p:spPr>
          <a:xfrm>
            <a:off x="5761067" y="11662780"/>
            <a:ext cx="3273200" cy="323165"/>
          </a:xfrm>
          <a:prstGeom prst="rect">
            <a:avLst/>
          </a:prstGeom>
          <a:noFill/>
        </p:spPr>
        <p:txBody>
          <a:bodyPr wrap="square" rtlCol="0">
            <a:spAutoFit/>
          </a:bodyPr>
          <a:lstStyle/>
          <a:p>
            <a:r>
              <a:rPr lang="es-VE" sz="700" dirty="0"/>
              <a:t>Fuente: </a:t>
            </a:r>
            <a:r>
              <a:rPr lang="es-VE" sz="800" dirty="0"/>
              <a:t>Elaboración propia GEE según cifras estadísticas </a:t>
            </a:r>
            <a:r>
              <a:rPr lang="es-VE" sz="800" dirty="0" err="1"/>
              <a:t>Investing</a:t>
            </a:r>
            <a:r>
              <a:rPr lang="es-VE" sz="800" dirty="0"/>
              <a:t> y OPEP.</a:t>
            </a:r>
          </a:p>
          <a:p>
            <a:endParaRPr lang="es-VE" sz="700" dirty="0"/>
          </a:p>
        </p:txBody>
      </p:sp>
      <p:sp>
        <p:nvSpPr>
          <p:cNvPr id="109" name="7 Rectángulo">
            <a:extLst>
              <a:ext uri="{FF2B5EF4-FFF2-40B4-BE49-F238E27FC236}">
                <a16:creationId xmlns:a16="http://schemas.microsoft.com/office/drawing/2014/main" xmlns="" id="{15C9A6D8-2FD5-774F-A513-008ADD8B02BC}"/>
              </a:ext>
            </a:extLst>
          </p:cNvPr>
          <p:cNvSpPr/>
          <p:nvPr/>
        </p:nvSpPr>
        <p:spPr>
          <a:xfrm>
            <a:off x="5786858" y="9038207"/>
            <a:ext cx="3897325" cy="507831"/>
          </a:xfrm>
          <a:prstGeom prst="rect">
            <a:avLst/>
          </a:prstGeom>
        </p:spPr>
        <p:txBody>
          <a:bodyPr wrap="square">
            <a:spAutoFit/>
          </a:bodyPr>
          <a:lstStyle/>
          <a:p>
            <a:pPr algn="ctr"/>
            <a:r>
              <a:rPr lang="es-VE" sz="900" b="1" dirty="0"/>
              <a:t>GRÁFICO N°3: ORO</a:t>
            </a:r>
          </a:p>
          <a:p>
            <a:pPr algn="just"/>
            <a:r>
              <a:rPr lang="es-VE" sz="900" dirty="0"/>
              <a:t>El oro experimenta una recuperación de 1,60% respecto a la semana  anterior. Se cotiza al cierre en $2.792,70 la onza troy.</a:t>
            </a:r>
            <a:endParaRPr lang="es-ES" sz="900" dirty="0"/>
          </a:p>
        </p:txBody>
      </p:sp>
      <p:sp>
        <p:nvSpPr>
          <p:cNvPr id="113" name="17 Rectángulo">
            <a:extLst>
              <a:ext uri="{FF2B5EF4-FFF2-40B4-BE49-F238E27FC236}">
                <a16:creationId xmlns:a16="http://schemas.microsoft.com/office/drawing/2014/main" xmlns="" id="{65A0429F-4D13-C444-A185-BE1DEE4BBC0F}"/>
              </a:ext>
            </a:extLst>
          </p:cNvPr>
          <p:cNvSpPr/>
          <p:nvPr/>
        </p:nvSpPr>
        <p:spPr>
          <a:xfrm>
            <a:off x="968920" y="10575596"/>
            <a:ext cx="4415166" cy="507831"/>
          </a:xfrm>
          <a:prstGeom prst="rect">
            <a:avLst/>
          </a:prstGeom>
        </p:spPr>
        <p:txBody>
          <a:bodyPr wrap="square">
            <a:spAutoFit/>
          </a:bodyPr>
          <a:lstStyle/>
          <a:p>
            <a:pPr algn="ctr"/>
            <a:r>
              <a:rPr lang="es-VE" sz="900" b="1" dirty="0"/>
              <a:t>GRÁFICO N°4: PRECIO DE  LA  CANASTA PETROLERA </a:t>
            </a:r>
          </a:p>
          <a:p>
            <a:pPr algn="just"/>
            <a:r>
              <a:rPr lang="es-VE" sz="900" dirty="0"/>
              <a:t>Semana de contracción en el mercado del crudo. La cesta OPEP se cotiza en $80,69 el barril. El Brent culmina en $77,55   y el WTI en $74,66.</a:t>
            </a:r>
            <a:endParaRPr lang="es-ES" sz="900" dirty="0"/>
          </a:p>
        </p:txBody>
      </p:sp>
      <p:sp>
        <p:nvSpPr>
          <p:cNvPr id="118" name="7 Rectángulo">
            <a:extLst>
              <a:ext uri="{FF2B5EF4-FFF2-40B4-BE49-F238E27FC236}">
                <a16:creationId xmlns:a16="http://schemas.microsoft.com/office/drawing/2014/main" xmlns="" id="{7D9840E4-11C1-D24A-A4AF-DB84D7B4265C}"/>
              </a:ext>
            </a:extLst>
          </p:cNvPr>
          <p:cNvSpPr/>
          <p:nvPr/>
        </p:nvSpPr>
        <p:spPr>
          <a:xfrm>
            <a:off x="1032974" y="12350062"/>
            <a:ext cx="4263678" cy="646331"/>
          </a:xfrm>
          <a:prstGeom prst="rect">
            <a:avLst/>
          </a:prstGeom>
        </p:spPr>
        <p:txBody>
          <a:bodyPr wrap="square">
            <a:spAutoFit/>
          </a:bodyPr>
          <a:lstStyle/>
          <a:p>
            <a:pPr algn="ctr"/>
            <a:r>
              <a:rPr lang="es-VE" sz="900" b="1" dirty="0"/>
              <a:t> GRÁFICO N°5: EUR/USD </a:t>
            </a:r>
          </a:p>
          <a:p>
            <a:pPr algn="just"/>
            <a:r>
              <a:rPr lang="es-VE" sz="900" dirty="0"/>
              <a:t>Depreciación del Dólar frente al Euro.  La relación entre ambas monedas culmina a razón de $1,0493 por cada Euro. A inicios de semana la relación era de $1,0429 por cada unidad de la moneda europea.</a:t>
            </a:r>
          </a:p>
        </p:txBody>
      </p:sp>
      <p:sp>
        <p:nvSpPr>
          <p:cNvPr id="119" name="17 Rectángulo">
            <a:extLst>
              <a:ext uri="{FF2B5EF4-FFF2-40B4-BE49-F238E27FC236}">
                <a16:creationId xmlns:a16="http://schemas.microsoft.com/office/drawing/2014/main" xmlns="" id="{8BAD2F6A-0BF1-1C46-98B8-B81520B4D8E2}"/>
              </a:ext>
            </a:extLst>
          </p:cNvPr>
          <p:cNvSpPr/>
          <p:nvPr/>
        </p:nvSpPr>
        <p:spPr>
          <a:xfrm>
            <a:off x="1032974" y="14372027"/>
            <a:ext cx="4263678" cy="2431435"/>
          </a:xfrm>
          <a:prstGeom prst="rect">
            <a:avLst/>
          </a:prstGeom>
        </p:spPr>
        <p:txBody>
          <a:bodyPr wrap="square" numCol="1">
            <a:spAutoFit/>
          </a:bodyPr>
          <a:lstStyle/>
          <a:p>
            <a:pPr algn="ctr"/>
            <a:r>
              <a:rPr lang="es-VE" sz="1000" b="1" dirty="0"/>
              <a:t>GRÁFICO N°6: RENDIMIENTO FINANCIERO SEMANAL</a:t>
            </a:r>
          </a:p>
          <a:p>
            <a:pPr algn="just"/>
            <a:endParaRPr lang="es-VE" sz="1000" b="1" dirty="0"/>
          </a:p>
          <a:p>
            <a:pPr algn="just"/>
            <a:r>
              <a:rPr lang="es-VE" sz="900" dirty="0"/>
              <a:t>Semana mixta en cuantos a nuestros indicadores. Las cestas retroceden, la Brent lo hace -1,96%, la OPEP -2,87% y la WTI 4,13%. La plata -0,28% y el cobre          -1,65%, sin embargo el oro progresa 1,60%.</a:t>
            </a:r>
          </a:p>
          <a:p>
            <a:pPr algn="just"/>
            <a:endParaRPr lang="es-VE" sz="900" dirty="0"/>
          </a:p>
          <a:p>
            <a:pPr algn="just"/>
            <a:r>
              <a:rPr lang="es-VE" sz="900" dirty="0"/>
              <a:t>En cuanto a los índices el FTSE 100 y el Bovespa se contraen -0,21% y -0,33% en ese orden. En los demás se observa una recuperación de 1,06% para el Euro Stoxx 50, el DAX exhibe 1,93%, EL China H-Shares 2,35% y el Nikkei 225 2,65%. </a:t>
            </a:r>
          </a:p>
          <a:p>
            <a:pPr algn="just"/>
            <a:endParaRPr lang="es-VE" sz="900" dirty="0"/>
          </a:p>
          <a:p>
            <a:pPr algn="just"/>
            <a:r>
              <a:rPr lang="es-VE" sz="900" dirty="0"/>
              <a:t> </a:t>
            </a:r>
            <a:endParaRPr lang="es-ES" sz="900" dirty="0"/>
          </a:p>
          <a:p>
            <a:pPr algn="just"/>
            <a:endParaRPr lang="es-ES" sz="900" dirty="0"/>
          </a:p>
          <a:p>
            <a:pPr algn="just"/>
            <a:endParaRPr lang="es-ES" sz="900" dirty="0"/>
          </a:p>
          <a:p>
            <a:pPr algn="just"/>
            <a:endParaRPr lang="es-VE" sz="900" dirty="0"/>
          </a:p>
          <a:p>
            <a:pPr algn="just"/>
            <a:endParaRPr lang="es-VE" sz="900" dirty="0"/>
          </a:p>
          <a:p>
            <a:pPr algn="just"/>
            <a:endParaRPr lang="es-VE" sz="900" dirty="0"/>
          </a:p>
          <a:p>
            <a:pPr algn="just"/>
            <a:endParaRPr lang="es-VE" sz="600" dirty="0"/>
          </a:p>
        </p:txBody>
      </p:sp>
      <p:pic>
        <p:nvPicPr>
          <p:cNvPr id="3" name="Imagen 2">
            <a:extLst>
              <a:ext uri="{FF2B5EF4-FFF2-40B4-BE49-F238E27FC236}">
                <a16:creationId xmlns:a16="http://schemas.microsoft.com/office/drawing/2014/main" xmlns="" id="{BB0E66C4-7AF0-3442-8844-0AB1D44C311C}"/>
              </a:ext>
            </a:extLst>
          </p:cNvPr>
          <p:cNvPicPr>
            <a:picLocks noChangeAspect="1"/>
          </p:cNvPicPr>
          <p:nvPr/>
        </p:nvPicPr>
        <p:blipFill>
          <a:blip r:embed="rId12"/>
          <a:stretch>
            <a:fillRect/>
          </a:stretch>
        </p:blipFill>
        <p:spPr>
          <a:xfrm>
            <a:off x="9061399" y="12516967"/>
            <a:ext cx="1297556" cy="1297556"/>
          </a:xfrm>
          <a:prstGeom prst="rect">
            <a:avLst/>
          </a:prstGeom>
        </p:spPr>
      </p:pic>
      <p:sp>
        <p:nvSpPr>
          <p:cNvPr id="2" name="Rectángulo 1">
            <a:extLst>
              <a:ext uri="{FF2B5EF4-FFF2-40B4-BE49-F238E27FC236}">
                <a16:creationId xmlns:a16="http://schemas.microsoft.com/office/drawing/2014/main" xmlns="" id="{36993E9E-B92F-D744-9D19-7124C47AFFAF}"/>
              </a:ext>
            </a:extLst>
          </p:cNvPr>
          <p:cNvSpPr/>
          <p:nvPr/>
        </p:nvSpPr>
        <p:spPr>
          <a:xfrm>
            <a:off x="1166986" y="7383547"/>
            <a:ext cx="3347863" cy="215444"/>
          </a:xfrm>
          <a:prstGeom prst="rect">
            <a:avLst/>
          </a:prstGeom>
        </p:spPr>
        <p:txBody>
          <a:bodyPr wrap="square">
            <a:spAutoFit/>
          </a:bodyPr>
          <a:lstStyle/>
          <a:p>
            <a:r>
              <a:rPr lang="es-VE" sz="800" dirty="0">
                <a:latin typeface="Calibri" panose="020F0502020204030204" pitchFamily="34" charset="0"/>
                <a:ea typeface="Calibri" panose="020F0502020204030204" pitchFamily="34" charset="0"/>
                <a:cs typeface="Times New Roman" panose="02020603050405020304" pitchFamily="18" charset="0"/>
              </a:rPr>
              <a:t>Fuente: </a:t>
            </a:r>
            <a:r>
              <a:rPr lang="es-VE" sz="800" dirty="0"/>
              <a:t>Elaboración propia GEE según cifras estadísticas de </a:t>
            </a:r>
            <a:r>
              <a:rPr lang="es-VE" sz="800" dirty="0" err="1"/>
              <a:t>Investing</a:t>
            </a:r>
            <a:r>
              <a:rPr lang="es-VE" sz="800" dirty="0"/>
              <a:t>.</a:t>
            </a:r>
            <a:endParaRPr lang="es-ES" sz="800" dirty="0"/>
          </a:p>
        </p:txBody>
      </p:sp>
      <p:sp>
        <p:nvSpPr>
          <p:cNvPr id="59" name="Rectángulo 58">
            <a:extLst>
              <a:ext uri="{FF2B5EF4-FFF2-40B4-BE49-F238E27FC236}">
                <a16:creationId xmlns:a16="http://schemas.microsoft.com/office/drawing/2014/main" xmlns="" id="{28D53BE3-9F8C-D942-818A-FDB81630F40D}"/>
              </a:ext>
            </a:extLst>
          </p:cNvPr>
          <p:cNvSpPr/>
          <p:nvPr/>
        </p:nvSpPr>
        <p:spPr>
          <a:xfrm>
            <a:off x="4056412" y="6926389"/>
            <a:ext cx="5029200" cy="215444"/>
          </a:xfrm>
          <a:prstGeom prst="rect">
            <a:avLst/>
          </a:prstGeom>
        </p:spPr>
        <p:txBody>
          <a:bodyPr>
            <a:spAutoFit/>
          </a:bodyPr>
          <a:lstStyle/>
          <a:p>
            <a:pPr algn="r"/>
            <a:r>
              <a:rPr lang="es-VE" sz="800" dirty="0">
                <a:latin typeface="Calibri" panose="020F0502020204030204" pitchFamily="34" charset="0"/>
                <a:ea typeface="Calibri" panose="020F0502020204030204" pitchFamily="34" charset="0"/>
                <a:cs typeface="Times New Roman" panose="02020603050405020304" pitchFamily="18" charset="0"/>
              </a:rPr>
              <a:t>Fuente: </a:t>
            </a:r>
            <a:r>
              <a:rPr lang="es-VE" sz="800" b="1" dirty="0"/>
              <a:t>Elaboración propia GEE según cifras estadísticas de </a:t>
            </a:r>
            <a:r>
              <a:rPr lang="es-VE" sz="800" b="1" dirty="0" err="1"/>
              <a:t>Investing</a:t>
            </a:r>
            <a:r>
              <a:rPr lang="es-VE" sz="800" b="1" dirty="0"/>
              <a:t>.</a:t>
            </a:r>
            <a:endParaRPr lang="es-ES" sz="800" dirty="0"/>
          </a:p>
        </p:txBody>
      </p:sp>
      <p:graphicFrame>
        <p:nvGraphicFramePr>
          <p:cNvPr id="21" name="Tabla 20">
            <a:extLst>
              <a:ext uri="{FF2B5EF4-FFF2-40B4-BE49-F238E27FC236}">
                <a16:creationId xmlns:a16="http://schemas.microsoft.com/office/drawing/2014/main" xmlns="" id="{48958FAB-FDE2-2041-B674-31FA972B4862}"/>
              </a:ext>
            </a:extLst>
          </p:cNvPr>
          <p:cNvGraphicFramePr>
            <a:graphicFrameLocks noGrp="1"/>
          </p:cNvGraphicFramePr>
          <p:nvPr>
            <p:extLst>
              <p:ext uri="{D42A27DB-BD31-4B8C-83A1-F6EECF244321}">
                <p14:modId xmlns:p14="http://schemas.microsoft.com/office/powerpoint/2010/main" xmlns="" val="2365820779"/>
              </p:ext>
            </p:extLst>
          </p:nvPr>
        </p:nvGraphicFramePr>
        <p:xfrm>
          <a:off x="2037866" y="13459549"/>
          <a:ext cx="2163445" cy="395986"/>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xmlns="" val="2261118578"/>
                    </a:ext>
                  </a:extLst>
                </a:gridCol>
                <a:gridCol w="1172845">
                  <a:extLst>
                    <a:ext uri="{9D8B030D-6E8A-4147-A177-3AD203B41FA5}">
                      <a16:colId xmlns:a16="http://schemas.microsoft.com/office/drawing/2014/main" xmlns="" val="2800966168"/>
                    </a:ext>
                  </a:extLst>
                </a:gridCol>
              </a:tblGrid>
              <a:tr h="180975">
                <a:tc>
                  <a:txBody>
                    <a:bodyPr/>
                    <a:lstStyle/>
                    <a:p>
                      <a:pPr algn="ctr">
                        <a:lnSpc>
                          <a:spcPct val="115000"/>
                        </a:lnSpc>
                        <a:spcAft>
                          <a:spcPts val="1000"/>
                        </a:spcAft>
                      </a:pPr>
                      <a:r>
                        <a:rPr lang="es-VE" sz="1200" dirty="0">
                          <a:effectLst/>
                        </a:rPr>
                        <a:t>Divisa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VE" sz="1200" dirty="0">
                          <a:effectLst/>
                        </a:rPr>
                        <a:t>Var. semanal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760664044"/>
                  </a:ext>
                </a:extLst>
              </a:tr>
              <a:tr h="180975">
                <a:tc>
                  <a:txBody>
                    <a:bodyPr/>
                    <a:lstStyle/>
                    <a:p>
                      <a:pPr algn="ctr">
                        <a:lnSpc>
                          <a:spcPct val="115000"/>
                        </a:lnSpc>
                        <a:spcAft>
                          <a:spcPts val="1000"/>
                        </a:spcAft>
                      </a:pPr>
                      <a:r>
                        <a:rPr lang="es-VE" sz="1200" dirty="0">
                          <a:effectLst/>
                        </a:rPr>
                        <a:t>EUR/USD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VE" sz="1200" dirty="0">
                          <a:effectLst/>
                        </a:rPr>
                        <a:t>0,76%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645680270"/>
                  </a:ext>
                </a:extLst>
              </a:tr>
            </a:tbl>
          </a:graphicData>
        </a:graphic>
      </p:graphicFrame>
      <p:graphicFrame>
        <p:nvGraphicFramePr>
          <p:cNvPr id="6" name="Tabla 5">
            <a:extLst>
              <a:ext uri="{FF2B5EF4-FFF2-40B4-BE49-F238E27FC236}">
                <a16:creationId xmlns:a16="http://schemas.microsoft.com/office/drawing/2014/main" xmlns="" id="{73B2CB40-C0E7-CA45-8354-58F9251C3328}"/>
              </a:ext>
            </a:extLst>
          </p:cNvPr>
          <p:cNvGraphicFramePr>
            <a:graphicFrameLocks noGrp="1"/>
          </p:cNvGraphicFramePr>
          <p:nvPr>
            <p:extLst>
              <p:ext uri="{D42A27DB-BD31-4B8C-83A1-F6EECF244321}">
                <p14:modId xmlns:p14="http://schemas.microsoft.com/office/powerpoint/2010/main" xmlns="" val="2632092905"/>
              </p:ext>
            </p:extLst>
          </p:nvPr>
        </p:nvGraphicFramePr>
        <p:xfrm>
          <a:off x="6425342" y="12008574"/>
          <a:ext cx="2085975" cy="676402"/>
        </p:xfrm>
        <a:graphic>
          <a:graphicData uri="http://schemas.openxmlformats.org/drawingml/2006/table">
            <a:tbl>
              <a:tblPr bandRow="1">
                <a:tableStyleId>{5C22544A-7EE6-4342-B048-85BDC9FD1C3A}</a:tableStyleId>
              </a:tblPr>
              <a:tblGrid>
                <a:gridCol w="960948">
                  <a:extLst>
                    <a:ext uri="{9D8B030D-6E8A-4147-A177-3AD203B41FA5}">
                      <a16:colId xmlns:a16="http://schemas.microsoft.com/office/drawing/2014/main" xmlns="" val="851282673"/>
                    </a:ext>
                  </a:extLst>
                </a:gridCol>
                <a:gridCol w="1125027">
                  <a:extLst>
                    <a:ext uri="{9D8B030D-6E8A-4147-A177-3AD203B41FA5}">
                      <a16:colId xmlns:a16="http://schemas.microsoft.com/office/drawing/2014/main" xmlns="" val="3228202972"/>
                    </a:ext>
                  </a:extLst>
                </a:gridCol>
              </a:tblGrid>
              <a:tr h="157480">
                <a:tc>
                  <a:txBody>
                    <a:bodyPr/>
                    <a:lstStyle/>
                    <a:p>
                      <a:pPr algn="ctr">
                        <a:lnSpc>
                          <a:spcPct val="115000"/>
                        </a:lnSpc>
                        <a:spcAft>
                          <a:spcPts val="1000"/>
                        </a:spcAft>
                      </a:pPr>
                      <a:r>
                        <a:rPr lang="es-VE" sz="1100" dirty="0">
                          <a:effectLst/>
                        </a:rPr>
                        <a:t>Petróleo </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100" dirty="0">
                          <a:effectLst/>
                        </a:rPr>
                        <a:t>Var % semanal</a:t>
                      </a:r>
                      <a:endParaRPr lang="es-VE"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176193702"/>
                  </a:ext>
                </a:extLst>
              </a:tr>
              <a:tr h="157480">
                <a:tc>
                  <a:txBody>
                    <a:bodyPr/>
                    <a:lstStyle/>
                    <a:p>
                      <a:pPr algn="ctr">
                        <a:lnSpc>
                          <a:spcPct val="115000"/>
                        </a:lnSpc>
                        <a:spcAft>
                          <a:spcPts val="1000"/>
                        </a:spcAft>
                      </a:pPr>
                      <a:r>
                        <a:rPr lang="es-VE" sz="1000" dirty="0">
                          <a:effectLst/>
                        </a:rPr>
                        <a:t>OPEP</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000" b="0" dirty="0">
                          <a:solidFill>
                            <a:srgbClr val="000000"/>
                          </a:solidFill>
                          <a:effectLst/>
                          <a:latin typeface="Arial"/>
                          <a:ea typeface="Calibri"/>
                        </a:rPr>
                        <a:t>-2,87%</a:t>
                      </a:r>
                      <a:endParaRPr lang="es-VE" sz="1000" b="0" dirty="0">
                        <a:effectLst/>
                        <a:latin typeface="Calibri"/>
                        <a:ea typeface="Calibri"/>
                      </a:endParaRPr>
                    </a:p>
                  </a:txBody>
                  <a:tcPr marL="44450" marR="44450" marT="0" marB="0" anchor="b"/>
                </a:tc>
                <a:extLst>
                  <a:ext uri="{0D108BD9-81ED-4DB2-BD59-A6C34878D82A}">
                    <a16:rowId xmlns:a16="http://schemas.microsoft.com/office/drawing/2014/main" xmlns="" val="1289221768"/>
                  </a:ext>
                </a:extLst>
              </a:tr>
              <a:tr h="157480">
                <a:tc>
                  <a:txBody>
                    <a:bodyPr/>
                    <a:lstStyle/>
                    <a:p>
                      <a:pPr algn="ctr">
                        <a:lnSpc>
                          <a:spcPct val="115000"/>
                        </a:lnSpc>
                        <a:spcAft>
                          <a:spcPts val="1000"/>
                        </a:spcAft>
                      </a:pPr>
                      <a:r>
                        <a:rPr lang="es-VE" sz="1000" dirty="0">
                          <a:effectLst/>
                        </a:rPr>
                        <a:t>Brent </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000" b="0" dirty="0">
                          <a:solidFill>
                            <a:srgbClr val="000000"/>
                          </a:solidFill>
                          <a:effectLst/>
                          <a:latin typeface="Arial"/>
                          <a:ea typeface="Calibri"/>
                        </a:rPr>
                        <a:t>-1,96%</a:t>
                      </a:r>
                      <a:endParaRPr lang="es-VE" sz="1000" b="0" dirty="0">
                        <a:effectLst/>
                        <a:latin typeface="Calibri"/>
                        <a:ea typeface="Calibri"/>
                      </a:endParaRPr>
                    </a:p>
                  </a:txBody>
                  <a:tcPr marL="44450" marR="44450" marT="0" marB="0" anchor="b"/>
                </a:tc>
                <a:extLst>
                  <a:ext uri="{0D108BD9-81ED-4DB2-BD59-A6C34878D82A}">
                    <a16:rowId xmlns:a16="http://schemas.microsoft.com/office/drawing/2014/main" xmlns="" val="1982306226"/>
                  </a:ext>
                </a:extLst>
              </a:tr>
              <a:tr h="157480">
                <a:tc>
                  <a:txBody>
                    <a:bodyPr/>
                    <a:lstStyle/>
                    <a:p>
                      <a:pPr algn="ctr">
                        <a:lnSpc>
                          <a:spcPct val="115000"/>
                        </a:lnSpc>
                        <a:spcAft>
                          <a:spcPts val="1000"/>
                        </a:spcAft>
                      </a:pPr>
                      <a:r>
                        <a:rPr lang="es-VE" sz="1000" dirty="0">
                          <a:effectLst/>
                        </a:rPr>
                        <a:t>WTI</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000" b="0" dirty="0">
                          <a:solidFill>
                            <a:srgbClr val="000000"/>
                          </a:solidFill>
                          <a:effectLst/>
                          <a:latin typeface="Arial"/>
                          <a:ea typeface="Calibri"/>
                        </a:rPr>
                        <a:t>-4,13%</a:t>
                      </a:r>
                      <a:endParaRPr lang="es-VE" sz="1000" b="0" dirty="0">
                        <a:effectLst/>
                        <a:latin typeface="Calibri"/>
                        <a:ea typeface="Calibri"/>
                      </a:endParaRPr>
                    </a:p>
                  </a:txBody>
                  <a:tcPr marL="44450" marR="44450" marT="0" marB="0" anchor="b"/>
                </a:tc>
                <a:extLst>
                  <a:ext uri="{0D108BD9-81ED-4DB2-BD59-A6C34878D82A}">
                    <a16:rowId xmlns:a16="http://schemas.microsoft.com/office/drawing/2014/main" xmlns="" val="2811190313"/>
                  </a:ext>
                </a:extLst>
              </a:tr>
            </a:tbl>
          </a:graphicData>
        </a:graphic>
      </p:graphicFrame>
      <p:pic>
        <p:nvPicPr>
          <p:cNvPr id="11" name="Imagen 10">
            <a:extLst>
              <a:ext uri="{FF2B5EF4-FFF2-40B4-BE49-F238E27FC236}">
                <a16:creationId xmlns:a16="http://schemas.microsoft.com/office/drawing/2014/main" xmlns="" id="{E77ABA95-3642-6B4E-B2DF-41B639549027}"/>
              </a:ext>
            </a:extLst>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95084" y="50587276"/>
            <a:ext cx="6468415" cy="564342"/>
          </a:xfrm>
          <a:prstGeom prst="rect">
            <a:avLst/>
          </a:prstGeom>
        </p:spPr>
      </p:pic>
      <p:pic>
        <p:nvPicPr>
          <p:cNvPr id="9" name="Imagen 8">
            <a:extLst>
              <a:ext uri="{FF2B5EF4-FFF2-40B4-BE49-F238E27FC236}">
                <a16:creationId xmlns:a16="http://schemas.microsoft.com/office/drawing/2014/main" xmlns="" id="{1B386538-819F-2941-A81C-4A337EC68419}"/>
              </a:ext>
            </a:extLst>
          </p:cNvPr>
          <p:cNvPicPr>
            <a:picLocks noChangeAspect="1"/>
          </p:cNvPicPr>
          <p:nvPr/>
        </p:nvPicPr>
        <p:blipFill>
          <a:blip r:embed="rId14"/>
          <a:stretch>
            <a:fillRect/>
          </a:stretch>
        </p:blipFill>
        <p:spPr>
          <a:xfrm>
            <a:off x="-415070" y="9615638"/>
            <a:ext cx="1383990" cy="1383990"/>
          </a:xfrm>
          <a:prstGeom prst="rect">
            <a:avLst/>
          </a:prstGeom>
        </p:spPr>
      </p:pic>
      <p:pic>
        <p:nvPicPr>
          <p:cNvPr id="12" name="Imagen 11">
            <a:extLst>
              <a:ext uri="{FF2B5EF4-FFF2-40B4-BE49-F238E27FC236}">
                <a16:creationId xmlns:a16="http://schemas.microsoft.com/office/drawing/2014/main" xmlns="" id="{1C1AF38E-E5D5-0A46-863B-8DFB61C422D6}"/>
              </a:ext>
            </a:extLst>
          </p:cNvPr>
          <p:cNvPicPr>
            <a:picLocks noChangeAspect="1"/>
          </p:cNvPicPr>
          <p:nvPr/>
        </p:nvPicPr>
        <p:blipFill>
          <a:blip r:embed="rId15"/>
          <a:stretch>
            <a:fillRect/>
          </a:stretch>
        </p:blipFill>
        <p:spPr>
          <a:xfrm>
            <a:off x="9093076" y="10443626"/>
            <a:ext cx="1082259" cy="1082259"/>
          </a:xfrm>
          <a:prstGeom prst="rect">
            <a:avLst/>
          </a:prstGeom>
        </p:spPr>
      </p:pic>
      <p:sp>
        <p:nvSpPr>
          <p:cNvPr id="53" name="Rectángulo 52">
            <a:extLst>
              <a:ext uri="{FF2B5EF4-FFF2-40B4-BE49-F238E27FC236}">
                <a16:creationId xmlns:a16="http://schemas.microsoft.com/office/drawing/2014/main" xmlns="" id="{B5EAC55E-67BD-2448-940B-8F698982942C}"/>
              </a:ext>
            </a:extLst>
          </p:cNvPr>
          <p:cNvSpPr/>
          <p:nvPr/>
        </p:nvSpPr>
        <p:spPr>
          <a:xfrm>
            <a:off x="2004284" y="17306345"/>
            <a:ext cx="6987447" cy="719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009193"/>
              </a:solidFill>
            </a:endParaRPr>
          </a:p>
        </p:txBody>
      </p:sp>
      <p:sp>
        <p:nvSpPr>
          <p:cNvPr id="57" name="12 CuadroTexto">
            <a:extLst>
              <a:ext uri="{FF2B5EF4-FFF2-40B4-BE49-F238E27FC236}">
                <a16:creationId xmlns:a16="http://schemas.microsoft.com/office/drawing/2014/main" xmlns="" id="{86D15102-B73A-BD4F-9815-F5A1B631304F}"/>
              </a:ext>
            </a:extLst>
          </p:cNvPr>
          <p:cNvSpPr txBox="1"/>
          <p:nvPr/>
        </p:nvSpPr>
        <p:spPr>
          <a:xfrm>
            <a:off x="5869338" y="16968383"/>
            <a:ext cx="3381342" cy="215444"/>
          </a:xfrm>
          <a:prstGeom prst="rect">
            <a:avLst/>
          </a:prstGeom>
          <a:noFill/>
        </p:spPr>
        <p:txBody>
          <a:bodyPr wrap="square" rtlCol="0">
            <a:spAutoFit/>
          </a:bodyPr>
          <a:lstStyle/>
          <a:p>
            <a:r>
              <a:rPr lang="es-VE" sz="700" dirty="0"/>
              <a:t>Fuente: </a:t>
            </a:r>
            <a:r>
              <a:rPr lang="es-VE" sz="800" dirty="0"/>
              <a:t>Elaboración propia GEE según cifras estadísticas de </a:t>
            </a:r>
            <a:r>
              <a:rPr lang="es-VE" sz="800" dirty="0" err="1"/>
              <a:t>Investing</a:t>
            </a:r>
            <a:r>
              <a:rPr lang="es-VE" sz="800" dirty="0"/>
              <a:t> y OPEP.</a:t>
            </a:r>
            <a:endParaRPr lang="es-VE" sz="700" dirty="0"/>
          </a:p>
        </p:txBody>
      </p:sp>
      <p:pic>
        <p:nvPicPr>
          <p:cNvPr id="24" name="Imagen 23">
            <a:extLst>
              <a:ext uri="{FF2B5EF4-FFF2-40B4-BE49-F238E27FC236}">
                <a16:creationId xmlns:a16="http://schemas.microsoft.com/office/drawing/2014/main" xmlns="" id="{0C12DF65-0489-DA4F-AA4E-5DF261939AD4}"/>
              </a:ext>
            </a:extLst>
          </p:cNvPr>
          <p:cNvPicPr>
            <a:picLocks noChangeAspect="1"/>
          </p:cNvPicPr>
          <p:nvPr/>
        </p:nvPicPr>
        <p:blipFill>
          <a:blip r:embed="rId16"/>
          <a:srcRect/>
          <a:stretch/>
        </p:blipFill>
        <p:spPr>
          <a:xfrm>
            <a:off x="968920" y="3612048"/>
            <a:ext cx="2780965" cy="503068"/>
          </a:xfrm>
          <a:prstGeom prst="rect">
            <a:avLst/>
          </a:prstGeom>
        </p:spPr>
      </p:pic>
      <p:sp>
        <p:nvSpPr>
          <p:cNvPr id="64" name="CuadroTexto 63">
            <a:extLst>
              <a:ext uri="{FF2B5EF4-FFF2-40B4-BE49-F238E27FC236}">
                <a16:creationId xmlns:a16="http://schemas.microsoft.com/office/drawing/2014/main" xmlns="" id="{AC8409E0-7EC0-B14A-9347-477647F88F23}"/>
              </a:ext>
            </a:extLst>
          </p:cNvPr>
          <p:cNvSpPr txBox="1"/>
          <p:nvPr/>
        </p:nvSpPr>
        <p:spPr>
          <a:xfrm>
            <a:off x="930409" y="3555293"/>
            <a:ext cx="2778572" cy="584775"/>
          </a:xfrm>
          <a:prstGeom prst="rect">
            <a:avLst/>
          </a:prstGeom>
          <a:noFill/>
        </p:spPr>
        <p:txBody>
          <a:bodyPr wrap="square" rtlCol="0">
            <a:spAutoFit/>
          </a:bodyPr>
          <a:lstStyle/>
          <a:p>
            <a:pPr algn="ctr"/>
            <a:r>
              <a:rPr lang="es-VE" sz="3200" kern="1600" spc="600" dirty="0">
                <a:solidFill>
                  <a:schemeClr val="accent1">
                    <a:lumMod val="75000"/>
                  </a:schemeClr>
                </a:solidFill>
                <a:latin typeface="Arial" panose="020B0604020202020204" pitchFamily="34" charset="0"/>
                <a:cs typeface="Arial" panose="020B0604020202020204" pitchFamily="34" charset="0"/>
              </a:rPr>
              <a:t>2025</a:t>
            </a:r>
            <a:endParaRPr lang="es-VE" sz="2000" kern="1600" spc="600" dirty="0">
              <a:solidFill>
                <a:schemeClr val="accent1">
                  <a:lumMod val="75000"/>
                </a:schemeClr>
              </a:solidFill>
              <a:latin typeface="Arial" panose="020B0604020202020204" pitchFamily="34" charset="0"/>
              <a:cs typeface="Arial" panose="020B0604020202020204" pitchFamily="34" charset="0"/>
            </a:endParaRPr>
          </a:p>
        </p:txBody>
      </p:sp>
      <p:pic>
        <p:nvPicPr>
          <p:cNvPr id="42" name="Gráfico 41">
            <a:extLst>
              <a:ext uri="{FF2B5EF4-FFF2-40B4-BE49-F238E27FC236}">
                <a16:creationId xmlns:a16="http://schemas.microsoft.com/office/drawing/2014/main" xmlns="" id="{91F3F22C-3192-2949-A25C-A6A10DB3EAFB}"/>
              </a:ext>
            </a:extLst>
          </p:cNvPr>
          <p:cNvPicPr>
            <a:picLocks noChangeAspect="1"/>
          </p:cNvPicPr>
          <p:nvPr/>
        </p:nvPicPr>
        <p:blipFill>
          <a:blip r:embed="rId17">
            <a:alphaModFix amt="50000"/>
            <a:extLst>
              <a:ext uri="{96DAC541-7B7A-43D3-8B79-37D633B846F1}">
                <asvg:svgBlip xmlns:asvg="http://schemas.microsoft.com/office/drawing/2016/SVG/main" xmlns="" r:embed="rId23"/>
              </a:ext>
            </a:extLst>
          </a:blip>
          <a:stretch>
            <a:fillRect/>
          </a:stretch>
        </p:blipFill>
        <p:spPr>
          <a:xfrm>
            <a:off x="8754670" y="4636325"/>
            <a:ext cx="1759073" cy="1759073"/>
          </a:xfrm>
          <a:prstGeom prst="rect">
            <a:avLst/>
          </a:prstGeom>
        </p:spPr>
      </p:pic>
      <p:sp>
        <p:nvSpPr>
          <p:cNvPr id="65" name="Rectángulo 1">
            <a:extLst>
              <a:ext uri="{FF2B5EF4-FFF2-40B4-BE49-F238E27FC236}">
                <a16:creationId xmlns:a16="http://schemas.microsoft.com/office/drawing/2014/main" xmlns="" id="{36993E9E-B92F-D744-9D19-7124C47AFFAF}"/>
              </a:ext>
            </a:extLst>
          </p:cNvPr>
          <p:cNvSpPr/>
          <p:nvPr/>
        </p:nvSpPr>
        <p:spPr>
          <a:xfrm>
            <a:off x="1980425" y="10222771"/>
            <a:ext cx="3347863" cy="215444"/>
          </a:xfrm>
          <a:prstGeom prst="rect">
            <a:avLst/>
          </a:prstGeom>
        </p:spPr>
        <p:txBody>
          <a:bodyPr wrap="square">
            <a:spAutoFit/>
          </a:bodyPr>
          <a:lstStyle/>
          <a:p>
            <a:pPr algn="r"/>
            <a:r>
              <a:rPr lang="es-VE" sz="800" dirty="0">
                <a:latin typeface="Calibri" panose="020F0502020204030204" pitchFamily="34" charset="0"/>
                <a:ea typeface="Calibri" panose="020F0502020204030204" pitchFamily="34" charset="0"/>
                <a:cs typeface="Times New Roman" panose="02020603050405020304" pitchFamily="18" charset="0"/>
              </a:rPr>
              <a:t>Fuente: </a:t>
            </a:r>
            <a:r>
              <a:rPr lang="es-VE" sz="800" dirty="0"/>
              <a:t>Elaboración propia GEE según cifras estadísticas de </a:t>
            </a:r>
            <a:r>
              <a:rPr lang="es-VE" sz="800" dirty="0" err="1"/>
              <a:t>Investing</a:t>
            </a:r>
            <a:r>
              <a:rPr lang="es-VE" sz="800" dirty="0"/>
              <a:t>.</a:t>
            </a:r>
          </a:p>
        </p:txBody>
      </p:sp>
      <p:sp>
        <p:nvSpPr>
          <p:cNvPr id="69" name="12 CuadroTexto">
            <a:extLst>
              <a:ext uri="{FF2B5EF4-FFF2-40B4-BE49-F238E27FC236}">
                <a16:creationId xmlns:a16="http://schemas.microsoft.com/office/drawing/2014/main" xmlns="" id="{93430C6D-0F81-FE44-A079-3802C55FE8E0}"/>
              </a:ext>
            </a:extLst>
          </p:cNvPr>
          <p:cNvSpPr txBox="1"/>
          <p:nvPr/>
        </p:nvSpPr>
        <p:spPr>
          <a:xfrm>
            <a:off x="6027075" y="14258876"/>
            <a:ext cx="3273200" cy="215444"/>
          </a:xfrm>
          <a:prstGeom prst="rect">
            <a:avLst/>
          </a:prstGeom>
          <a:noFill/>
        </p:spPr>
        <p:txBody>
          <a:bodyPr wrap="square" rtlCol="0">
            <a:spAutoFit/>
          </a:bodyPr>
          <a:lstStyle/>
          <a:p>
            <a:r>
              <a:rPr lang="es-VE" sz="700" dirty="0"/>
              <a:t>Fuente: </a:t>
            </a:r>
            <a:r>
              <a:rPr lang="es-VE" sz="800" dirty="0"/>
              <a:t>Elaboración propia GEE según cifras estadísticas de </a:t>
            </a:r>
            <a:r>
              <a:rPr lang="es-VE" sz="800" dirty="0" err="1"/>
              <a:t>Investing</a:t>
            </a:r>
            <a:r>
              <a:rPr lang="es-VE" sz="800" dirty="0"/>
              <a:t>.</a:t>
            </a:r>
            <a:endParaRPr lang="es-ES" sz="800" dirty="0"/>
          </a:p>
        </p:txBody>
      </p:sp>
      <p:pic>
        <p:nvPicPr>
          <p:cNvPr id="1026" name="Picture 2"/>
          <p:cNvPicPr>
            <a:picLocks noChangeAspect="1" noChangeArrowheads="1"/>
          </p:cNvPicPr>
          <p:nvPr/>
        </p:nvPicPr>
        <p:blipFill>
          <a:blip r:embed="rId24"/>
          <a:srcRect l="33582" t="43021" r="28820" b="21868"/>
          <a:stretch>
            <a:fillRect/>
          </a:stretch>
        </p:blipFill>
        <p:spPr bwMode="auto">
          <a:xfrm>
            <a:off x="1513775" y="6029324"/>
            <a:ext cx="2351138" cy="1235021"/>
          </a:xfrm>
          <a:prstGeom prst="rect">
            <a:avLst/>
          </a:prstGeom>
          <a:noFill/>
          <a:ln w="9525">
            <a:noFill/>
            <a:miter lim="800000"/>
            <a:headEnd/>
            <a:tailEnd/>
          </a:ln>
        </p:spPr>
      </p:pic>
      <p:pic>
        <p:nvPicPr>
          <p:cNvPr id="1027" name="Picture 3"/>
          <p:cNvPicPr>
            <a:picLocks noChangeAspect="1" noChangeArrowheads="1"/>
          </p:cNvPicPr>
          <p:nvPr/>
        </p:nvPicPr>
        <p:blipFill>
          <a:blip r:embed="rId25"/>
          <a:srcRect l="36916" t="38986" r="32099" b="20347"/>
          <a:stretch>
            <a:fillRect/>
          </a:stretch>
        </p:blipFill>
        <p:spPr bwMode="auto">
          <a:xfrm>
            <a:off x="6499814" y="5489582"/>
            <a:ext cx="2065683" cy="1360607"/>
          </a:xfrm>
          <a:prstGeom prst="rect">
            <a:avLst/>
          </a:prstGeom>
          <a:noFill/>
          <a:ln w="9525">
            <a:noFill/>
            <a:miter lim="800000"/>
            <a:headEnd/>
            <a:tailEnd/>
          </a:ln>
        </p:spPr>
      </p:pic>
      <p:pic>
        <p:nvPicPr>
          <p:cNvPr id="1028" name="Picture 4"/>
          <p:cNvPicPr>
            <a:picLocks noChangeAspect="1" noChangeArrowheads="1"/>
          </p:cNvPicPr>
          <p:nvPr/>
        </p:nvPicPr>
        <p:blipFill>
          <a:blip r:embed="rId26"/>
          <a:srcRect l="36394" t="40667" r="30882" b="26778"/>
          <a:stretch>
            <a:fillRect/>
          </a:stretch>
        </p:blipFill>
        <p:spPr bwMode="auto">
          <a:xfrm>
            <a:off x="2783241" y="9113606"/>
            <a:ext cx="1893534" cy="1059638"/>
          </a:xfrm>
          <a:prstGeom prst="rect">
            <a:avLst/>
          </a:prstGeom>
          <a:noFill/>
          <a:ln w="9525">
            <a:noFill/>
            <a:miter lim="800000"/>
            <a:headEnd/>
            <a:tailEnd/>
          </a:ln>
        </p:spPr>
      </p:pic>
      <p:pic>
        <p:nvPicPr>
          <p:cNvPr id="1029" name="Picture 5"/>
          <p:cNvPicPr>
            <a:picLocks noChangeAspect="1" noChangeArrowheads="1"/>
          </p:cNvPicPr>
          <p:nvPr/>
        </p:nvPicPr>
        <p:blipFill>
          <a:blip r:embed="rId27"/>
          <a:srcRect l="35097" t="37222" r="32099" b="30426"/>
          <a:stretch>
            <a:fillRect/>
          </a:stretch>
        </p:blipFill>
        <p:spPr bwMode="auto">
          <a:xfrm>
            <a:off x="6254398" y="10308496"/>
            <a:ext cx="2339787" cy="1297997"/>
          </a:xfrm>
          <a:prstGeom prst="rect">
            <a:avLst/>
          </a:prstGeom>
          <a:noFill/>
          <a:ln w="9525">
            <a:noFill/>
            <a:miter lim="800000"/>
            <a:headEnd/>
            <a:tailEnd/>
          </a:ln>
        </p:spPr>
      </p:pic>
      <p:pic>
        <p:nvPicPr>
          <p:cNvPr id="1030" name="Picture 6"/>
          <p:cNvPicPr>
            <a:picLocks noChangeAspect="1" noChangeArrowheads="1"/>
          </p:cNvPicPr>
          <p:nvPr/>
        </p:nvPicPr>
        <p:blipFill>
          <a:blip r:embed="rId28"/>
          <a:srcRect l="35827" t="38222" r="30863" b="28556"/>
          <a:stretch>
            <a:fillRect/>
          </a:stretch>
        </p:blipFill>
        <p:spPr bwMode="auto">
          <a:xfrm>
            <a:off x="6662530" y="13202638"/>
            <a:ext cx="1848787" cy="1037188"/>
          </a:xfrm>
          <a:prstGeom prst="rect">
            <a:avLst/>
          </a:prstGeom>
          <a:noFill/>
          <a:ln w="9525">
            <a:noFill/>
            <a:miter lim="800000"/>
            <a:headEnd/>
            <a:tailEnd/>
          </a:ln>
        </p:spPr>
      </p:pic>
      <p:pic>
        <p:nvPicPr>
          <p:cNvPr id="1031" name="Picture 7"/>
          <p:cNvPicPr>
            <a:picLocks noChangeAspect="1" noChangeArrowheads="1"/>
          </p:cNvPicPr>
          <p:nvPr/>
        </p:nvPicPr>
        <p:blipFill>
          <a:blip r:embed="rId29"/>
          <a:srcRect l="34083" t="32801" r="28913" b="16444"/>
          <a:stretch>
            <a:fillRect/>
          </a:stretch>
        </p:blipFill>
        <p:spPr bwMode="auto">
          <a:xfrm>
            <a:off x="6322184" y="14984399"/>
            <a:ext cx="2493565" cy="1923838"/>
          </a:xfrm>
          <a:prstGeom prst="rect">
            <a:avLst/>
          </a:prstGeom>
          <a:noFill/>
          <a:ln w="9525">
            <a:noFill/>
            <a:miter lim="800000"/>
            <a:headEnd/>
            <a:tailEnd/>
          </a:ln>
        </p:spPr>
      </p:pic>
    </p:spTree>
    <p:extLst>
      <p:ext uri="{BB962C8B-B14F-4D97-AF65-F5344CB8AC3E}">
        <p14:creationId xmlns:p14="http://schemas.microsoft.com/office/powerpoint/2010/main" xmlns="" val="23917448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3309</TotalTime>
  <Words>405</Words>
  <Application>Microsoft Office PowerPoint</Application>
  <PresentationFormat>Personalizado</PresentationFormat>
  <Paragraphs>116</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jsalas</cp:lastModifiedBy>
  <cp:revision>245</cp:revision>
  <dcterms:created xsi:type="dcterms:W3CDTF">2019-11-27T14:39:29Z</dcterms:created>
  <dcterms:modified xsi:type="dcterms:W3CDTF">2025-07-15T16:24:21Z</dcterms:modified>
</cp:coreProperties>
</file>