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Default Extension="svg" ContentType="image/svg+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3"/>
  </p:notesMasterIdLst>
  <p:handoutMasterIdLst>
    <p:handoutMasterId r:id="rId4"/>
  </p:handoutMasterIdLst>
  <p:sldIdLst>
    <p:sldId id="257" r:id="rId2"/>
  </p:sldIdLst>
  <p:sldSz cx="10058400" cy="51206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128">
          <p15:clr>
            <a:srgbClr val="A4A3A4"/>
          </p15:clr>
        </p15:guide>
        <p15:guide id="2" pos="3168">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25925"/>
    <a:srgbClr val="009193"/>
    <a:srgbClr val="00ADA0"/>
    <a:srgbClr val="00B4A6"/>
    <a:srgbClr val="00D4C2"/>
    <a:srgbClr val="C03F3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977"/>
    <p:restoredTop sz="86401"/>
  </p:normalViewPr>
  <p:slideViewPr>
    <p:cSldViewPr snapToGrid="0" snapToObjects="1">
      <p:cViewPr>
        <p:scale>
          <a:sx n="90" d="100"/>
          <a:sy n="90" d="100"/>
        </p:scale>
        <p:origin x="-1896" y="8100"/>
      </p:cViewPr>
      <p:guideLst>
        <p:guide orient="horz" pos="16128"/>
        <p:guide pos="3168"/>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9" d="100"/>
          <a:sy n="99" d="100"/>
        </p:scale>
        <p:origin x="4272" y="184"/>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xmlns="" id="{B387AF1E-2698-F44F-944C-5DCFEFF63E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VE"/>
          </a:p>
        </p:txBody>
      </p:sp>
      <p:sp>
        <p:nvSpPr>
          <p:cNvPr id="3" name="Marcador de fecha 2">
            <a:extLst>
              <a:ext uri="{FF2B5EF4-FFF2-40B4-BE49-F238E27FC236}">
                <a16:creationId xmlns:a16="http://schemas.microsoft.com/office/drawing/2014/main" xmlns="" id="{9A1E5149-0AC4-C145-8BD3-FB743717965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5F1965-588D-4040-9F65-0872BEE25DCD}" type="datetimeFigureOut">
              <a:rPr lang="es-VE" smtClean="0"/>
              <a:pPr/>
              <a:t>15/07/2025</a:t>
            </a:fld>
            <a:endParaRPr lang="es-VE"/>
          </a:p>
        </p:txBody>
      </p:sp>
      <p:sp>
        <p:nvSpPr>
          <p:cNvPr id="4" name="Marcador de pie de página 3">
            <a:extLst>
              <a:ext uri="{FF2B5EF4-FFF2-40B4-BE49-F238E27FC236}">
                <a16:creationId xmlns:a16="http://schemas.microsoft.com/office/drawing/2014/main" xmlns="" id="{59AA4B55-A5C8-CA47-9FC5-2B9D5979DC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VE"/>
          </a:p>
        </p:txBody>
      </p:sp>
      <p:sp>
        <p:nvSpPr>
          <p:cNvPr id="5" name="Marcador de número de diapositiva 4">
            <a:extLst>
              <a:ext uri="{FF2B5EF4-FFF2-40B4-BE49-F238E27FC236}">
                <a16:creationId xmlns:a16="http://schemas.microsoft.com/office/drawing/2014/main" xmlns="" id="{6E97909A-5D52-A945-8190-ACF59FDC88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EEF3CB-A7DC-A04B-AD89-8BECC1F94591}" type="slidenum">
              <a:rPr lang="es-VE" smtClean="0"/>
              <a:pPr/>
              <a:t>‹Nº›</a:t>
            </a:fld>
            <a:endParaRPr lang="es-VE"/>
          </a:p>
        </p:txBody>
      </p:sp>
    </p:spTree>
    <p:extLst>
      <p:ext uri="{BB962C8B-B14F-4D97-AF65-F5344CB8AC3E}">
        <p14:creationId xmlns:p14="http://schemas.microsoft.com/office/powerpoint/2010/main" xmlns="" val="18803266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V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197329-5D9C-CF4F-83F2-E7C5CB454A35}" type="datetimeFigureOut">
              <a:rPr lang="es-VE" smtClean="0"/>
              <a:pPr/>
              <a:t>15/07/2025</a:t>
            </a:fld>
            <a:endParaRPr lang="es-VE"/>
          </a:p>
        </p:txBody>
      </p:sp>
      <p:sp>
        <p:nvSpPr>
          <p:cNvPr id="4" name="Marcador de imagen de diapositiva 3"/>
          <p:cNvSpPr>
            <a:spLocks noGrp="1" noRot="1" noChangeAspect="1"/>
          </p:cNvSpPr>
          <p:nvPr>
            <p:ph type="sldImg" idx="2"/>
          </p:nvPr>
        </p:nvSpPr>
        <p:spPr>
          <a:xfrm>
            <a:off x="3125788" y="1143000"/>
            <a:ext cx="606425" cy="3086100"/>
          </a:xfrm>
          <a:prstGeom prst="rect">
            <a:avLst/>
          </a:prstGeom>
          <a:noFill/>
          <a:ln w="12700">
            <a:solidFill>
              <a:prstClr val="black"/>
            </a:solidFill>
          </a:ln>
        </p:spPr>
        <p:txBody>
          <a:bodyPr vert="horz" lIns="91440" tIns="45720" rIns="91440" bIns="45720" rtlCol="0" anchor="ctr"/>
          <a:lstStyle/>
          <a:p>
            <a:endParaRPr lang="es-V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V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4272A4-AFEC-594F-BA3E-99CD41D6FA42}" type="slidenum">
              <a:rPr lang="es-VE" smtClean="0"/>
              <a:pPr/>
              <a:t>‹Nº›</a:t>
            </a:fld>
            <a:endParaRPr lang="es-VE"/>
          </a:p>
        </p:txBody>
      </p:sp>
    </p:spTree>
    <p:extLst>
      <p:ext uri="{BB962C8B-B14F-4D97-AF65-F5344CB8AC3E}">
        <p14:creationId xmlns:p14="http://schemas.microsoft.com/office/powerpoint/2010/main" xmlns="" val="3298063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VE" dirty="0"/>
          </a:p>
        </p:txBody>
      </p:sp>
      <p:sp>
        <p:nvSpPr>
          <p:cNvPr id="4" name="Marcador de número de diapositiva 3"/>
          <p:cNvSpPr>
            <a:spLocks noGrp="1"/>
          </p:cNvSpPr>
          <p:nvPr>
            <p:ph type="sldNum" sz="quarter" idx="5"/>
          </p:nvPr>
        </p:nvSpPr>
        <p:spPr/>
        <p:txBody>
          <a:bodyPr/>
          <a:lstStyle/>
          <a:p>
            <a:fld id="{C44272A4-AFEC-594F-BA3E-99CD41D6FA42}" type="slidenum">
              <a:rPr lang="es-VE" smtClean="0"/>
              <a:pPr/>
              <a:t>1</a:t>
            </a:fld>
            <a:endParaRPr lang="es-VE"/>
          </a:p>
        </p:txBody>
      </p:sp>
    </p:spTree>
    <p:extLst>
      <p:ext uri="{BB962C8B-B14F-4D97-AF65-F5344CB8AC3E}">
        <p14:creationId xmlns:p14="http://schemas.microsoft.com/office/powerpoint/2010/main" xmlns="" val="641563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54380" y="8380311"/>
            <a:ext cx="8549640" cy="17827413"/>
          </a:xfrm>
        </p:spPr>
        <p:txBody>
          <a:bodyPr anchor="b"/>
          <a:lstStyle>
            <a:lvl1pPr algn="ctr">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257300" y="26895217"/>
            <a:ext cx="7543800" cy="12363023"/>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F09093B9-DA81-B043-80BB-65CCF8A476FB}" type="datetimeFigureOut">
              <a:rPr lang="es-VE" smtClean="0"/>
              <a:pPr/>
              <a:t>15/07/2025</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04A23BE7-AEE9-8B44-86C8-F780091054DF}" type="slidenum">
              <a:rPr lang="es-VE" smtClean="0"/>
              <a:pPr/>
              <a:t>‹Nº›</a:t>
            </a:fld>
            <a:endParaRPr lang="es-VE"/>
          </a:p>
        </p:txBody>
      </p:sp>
    </p:spTree>
    <p:extLst>
      <p:ext uri="{BB962C8B-B14F-4D97-AF65-F5344CB8AC3E}">
        <p14:creationId xmlns:p14="http://schemas.microsoft.com/office/powerpoint/2010/main" xmlns="" val="4282567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09093B9-DA81-B043-80BB-65CCF8A476FB}" type="datetimeFigureOut">
              <a:rPr lang="es-VE" smtClean="0"/>
              <a:pPr/>
              <a:t>15/07/2025</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04A23BE7-AEE9-8B44-86C8-F780091054DF}" type="slidenum">
              <a:rPr lang="es-VE" smtClean="0"/>
              <a:pPr/>
              <a:t>‹Nº›</a:t>
            </a:fld>
            <a:endParaRPr lang="es-VE"/>
          </a:p>
        </p:txBody>
      </p:sp>
    </p:spTree>
    <p:extLst>
      <p:ext uri="{BB962C8B-B14F-4D97-AF65-F5344CB8AC3E}">
        <p14:creationId xmlns:p14="http://schemas.microsoft.com/office/powerpoint/2010/main" xmlns="" val="2623110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2726267"/>
            <a:ext cx="2168843" cy="43395057"/>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91515" y="2726267"/>
            <a:ext cx="6380798" cy="4339505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09093B9-DA81-B043-80BB-65CCF8A476FB}" type="datetimeFigureOut">
              <a:rPr lang="es-VE" smtClean="0"/>
              <a:pPr/>
              <a:t>15/07/2025</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04A23BE7-AEE9-8B44-86C8-F780091054DF}" type="slidenum">
              <a:rPr lang="es-VE" smtClean="0"/>
              <a:pPr/>
              <a:t>‹Nº›</a:t>
            </a:fld>
            <a:endParaRPr lang="es-VE"/>
          </a:p>
        </p:txBody>
      </p:sp>
    </p:spTree>
    <p:extLst>
      <p:ext uri="{BB962C8B-B14F-4D97-AF65-F5344CB8AC3E}">
        <p14:creationId xmlns:p14="http://schemas.microsoft.com/office/powerpoint/2010/main" xmlns="" val="2120849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09093B9-DA81-B043-80BB-65CCF8A476FB}" type="datetimeFigureOut">
              <a:rPr lang="es-VE" smtClean="0"/>
              <a:pPr/>
              <a:t>15/07/2025</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04A23BE7-AEE9-8B44-86C8-F780091054DF}" type="slidenum">
              <a:rPr lang="es-VE" smtClean="0"/>
              <a:pPr/>
              <a:t>‹Nº›</a:t>
            </a:fld>
            <a:endParaRPr lang="es-VE"/>
          </a:p>
        </p:txBody>
      </p:sp>
    </p:spTree>
    <p:extLst>
      <p:ext uri="{BB962C8B-B14F-4D97-AF65-F5344CB8AC3E}">
        <p14:creationId xmlns:p14="http://schemas.microsoft.com/office/powerpoint/2010/main" xmlns="" val="2164210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6277" y="12766055"/>
            <a:ext cx="8675370" cy="21300436"/>
          </a:xfrm>
        </p:spPr>
        <p:txBody>
          <a:bodyPr anchor="b"/>
          <a:lstStyle>
            <a:lvl1pPr>
              <a:defRPr sz="6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6277" y="34268002"/>
            <a:ext cx="8675370" cy="11201396"/>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09093B9-DA81-B043-80BB-65CCF8A476FB}" type="datetimeFigureOut">
              <a:rPr lang="es-VE" smtClean="0"/>
              <a:pPr/>
              <a:t>15/07/2025</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04A23BE7-AEE9-8B44-86C8-F780091054DF}" type="slidenum">
              <a:rPr lang="es-VE" smtClean="0"/>
              <a:pPr/>
              <a:t>‹Nº›</a:t>
            </a:fld>
            <a:endParaRPr lang="es-VE"/>
          </a:p>
        </p:txBody>
      </p:sp>
    </p:spTree>
    <p:extLst>
      <p:ext uri="{BB962C8B-B14F-4D97-AF65-F5344CB8AC3E}">
        <p14:creationId xmlns:p14="http://schemas.microsoft.com/office/powerpoint/2010/main" xmlns="" val="3675774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91515" y="13631334"/>
            <a:ext cx="4274820" cy="3248999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92065" y="13631334"/>
            <a:ext cx="4274820" cy="3248999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09093B9-DA81-B043-80BB-65CCF8A476FB}" type="datetimeFigureOut">
              <a:rPr lang="es-VE" smtClean="0"/>
              <a:pPr/>
              <a:t>15/07/2025</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04A23BE7-AEE9-8B44-86C8-F780091054DF}" type="slidenum">
              <a:rPr lang="es-VE" smtClean="0"/>
              <a:pPr/>
              <a:t>‹Nº›</a:t>
            </a:fld>
            <a:endParaRPr lang="es-VE"/>
          </a:p>
        </p:txBody>
      </p:sp>
    </p:spTree>
    <p:extLst>
      <p:ext uri="{BB962C8B-B14F-4D97-AF65-F5344CB8AC3E}">
        <p14:creationId xmlns:p14="http://schemas.microsoft.com/office/powerpoint/2010/main" xmlns="" val="3724179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92825" y="2726278"/>
            <a:ext cx="8675370" cy="989753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92826" y="12552684"/>
            <a:ext cx="4255174" cy="6151876"/>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s-ES"/>
              <a:t>Haga clic para modificar los estilos de texto del patrón</a:t>
            </a:r>
          </a:p>
        </p:txBody>
      </p:sp>
      <p:sp>
        <p:nvSpPr>
          <p:cNvPr id="4" name="Content Placeholder 3"/>
          <p:cNvSpPr>
            <a:spLocks noGrp="1"/>
          </p:cNvSpPr>
          <p:nvPr>
            <p:ph sz="half" idx="2"/>
          </p:nvPr>
        </p:nvSpPr>
        <p:spPr>
          <a:xfrm>
            <a:off x="692826" y="18704560"/>
            <a:ext cx="4255174" cy="2751159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92066" y="12552684"/>
            <a:ext cx="4276130" cy="6151876"/>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s-ES"/>
              <a:t>Haga clic para modificar los estilos de texto del patrón</a:t>
            </a:r>
          </a:p>
        </p:txBody>
      </p:sp>
      <p:sp>
        <p:nvSpPr>
          <p:cNvPr id="6" name="Content Placeholder 5"/>
          <p:cNvSpPr>
            <a:spLocks noGrp="1"/>
          </p:cNvSpPr>
          <p:nvPr>
            <p:ph sz="quarter" idx="4"/>
          </p:nvPr>
        </p:nvSpPr>
        <p:spPr>
          <a:xfrm>
            <a:off x="5092066" y="18704560"/>
            <a:ext cx="4276130" cy="2751159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09093B9-DA81-B043-80BB-65CCF8A476FB}" type="datetimeFigureOut">
              <a:rPr lang="es-VE" smtClean="0"/>
              <a:pPr/>
              <a:t>15/07/2025</a:t>
            </a:fld>
            <a:endParaRPr lang="es-VE"/>
          </a:p>
        </p:txBody>
      </p:sp>
      <p:sp>
        <p:nvSpPr>
          <p:cNvPr id="8" name="Footer Placeholder 7"/>
          <p:cNvSpPr>
            <a:spLocks noGrp="1"/>
          </p:cNvSpPr>
          <p:nvPr>
            <p:ph type="ftr" sz="quarter" idx="11"/>
          </p:nvPr>
        </p:nvSpPr>
        <p:spPr/>
        <p:txBody>
          <a:bodyPr/>
          <a:lstStyle/>
          <a:p>
            <a:endParaRPr lang="es-VE"/>
          </a:p>
        </p:txBody>
      </p:sp>
      <p:sp>
        <p:nvSpPr>
          <p:cNvPr id="9" name="Slide Number Placeholder 8"/>
          <p:cNvSpPr>
            <a:spLocks noGrp="1"/>
          </p:cNvSpPr>
          <p:nvPr>
            <p:ph type="sldNum" sz="quarter" idx="12"/>
          </p:nvPr>
        </p:nvSpPr>
        <p:spPr/>
        <p:txBody>
          <a:bodyPr/>
          <a:lstStyle/>
          <a:p>
            <a:fld id="{04A23BE7-AEE9-8B44-86C8-F780091054DF}" type="slidenum">
              <a:rPr lang="es-VE" smtClean="0"/>
              <a:pPr/>
              <a:t>‹Nº›</a:t>
            </a:fld>
            <a:endParaRPr lang="es-VE"/>
          </a:p>
        </p:txBody>
      </p:sp>
    </p:spTree>
    <p:extLst>
      <p:ext uri="{BB962C8B-B14F-4D97-AF65-F5344CB8AC3E}">
        <p14:creationId xmlns:p14="http://schemas.microsoft.com/office/powerpoint/2010/main" xmlns="" val="4083637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09093B9-DA81-B043-80BB-65CCF8A476FB}" type="datetimeFigureOut">
              <a:rPr lang="es-VE" smtClean="0"/>
              <a:pPr/>
              <a:t>15/07/2025</a:t>
            </a:fld>
            <a:endParaRPr lang="es-VE"/>
          </a:p>
        </p:txBody>
      </p:sp>
      <p:sp>
        <p:nvSpPr>
          <p:cNvPr id="4" name="Footer Placeholder 3"/>
          <p:cNvSpPr>
            <a:spLocks noGrp="1"/>
          </p:cNvSpPr>
          <p:nvPr>
            <p:ph type="ftr" sz="quarter" idx="11"/>
          </p:nvPr>
        </p:nvSpPr>
        <p:spPr/>
        <p:txBody>
          <a:bodyPr/>
          <a:lstStyle/>
          <a:p>
            <a:endParaRPr lang="es-VE"/>
          </a:p>
        </p:txBody>
      </p:sp>
      <p:sp>
        <p:nvSpPr>
          <p:cNvPr id="5" name="Slide Number Placeholder 4"/>
          <p:cNvSpPr>
            <a:spLocks noGrp="1"/>
          </p:cNvSpPr>
          <p:nvPr>
            <p:ph type="sldNum" sz="quarter" idx="12"/>
          </p:nvPr>
        </p:nvSpPr>
        <p:spPr/>
        <p:txBody>
          <a:bodyPr/>
          <a:lstStyle/>
          <a:p>
            <a:fld id="{04A23BE7-AEE9-8B44-86C8-F780091054DF}" type="slidenum">
              <a:rPr lang="es-VE" smtClean="0"/>
              <a:pPr/>
              <a:t>‹Nº›</a:t>
            </a:fld>
            <a:endParaRPr lang="es-VE"/>
          </a:p>
        </p:txBody>
      </p:sp>
    </p:spTree>
    <p:extLst>
      <p:ext uri="{BB962C8B-B14F-4D97-AF65-F5344CB8AC3E}">
        <p14:creationId xmlns:p14="http://schemas.microsoft.com/office/powerpoint/2010/main" xmlns="" val="3406768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9093B9-DA81-B043-80BB-65CCF8A476FB}" type="datetimeFigureOut">
              <a:rPr lang="es-VE" smtClean="0"/>
              <a:pPr/>
              <a:t>15/07/2025</a:t>
            </a:fld>
            <a:endParaRPr lang="es-VE"/>
          </a:p>
        </p:txBody>
      </p:sp>
      <p:sp>
        <p:nvSpPr>
          <p:cNvPr id="3" name="Footer Placeholder 2"/>
          <p:cNvSpPr>
            <a:spLocks noGrp="1"/>
          </p:cNvSpPr>
          <p:nvPr>
            <p:ph type="ftr" sz="quarter" idx="11"/>
          </p:nvPr>
        </p:nvSpPr>
        <p:spPr/>
        <p:txBody>
          <a:bodyPr/>
          <a:lstStyle/>
          <a:p>
            <a:endParaRPr lang="es-VE"/>
          </a:p>
        </p:txBody>
      </p:sp>
      <p:sp>
        <p:nvSpPr>
          <p:cNvPr id="4" name="Slide Number Placeholder 3"/>
          <p:cNvSpPr>
            <a:spLocks noGrp="1"/>
          </p:cNvSpPr>
          <p:nvPr>
            <p:ph type="sldNum" sz="quarter" idx="12"/>
          </p:nvPr>
        </p:nvSpPr>
        <p:spPr/>
        <p:txBody>
          <a:bodyPr/>
          <a:lstStyle/>
          <a:p>
            <a:fld id="{04A23BE7-AEE9-8B44-86C8-F780091054DF}" type="slidenum">
              <a:rPr lang="es-VE" smtClean="0"/>
              <a:pPr/>
              <a:t>‹Nº›</a:t>
            </a:fld>
            <a:endParaRPr lang="es-VE"/>
          </a:p>
        </p:txBody>
      </p:sp>
    </p:spTree>
    <p:extLst>
      <p:ext uri="{BB962C8B-B14F-4D97-AF65-F5344CB8AC3E}">
        <p14:creationId xmlns:p14="http://schemas.microsoft.com/office/powerpoint/2010/main" xmlns="" val="1030374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2825" y="3413760"/>
            <a:ext cx="3244096" cy="11948160"/>
          </a:xfrm>
        </p:spPr>
        <p:txBody>
          <a:bodyPr anchor="b"/>
          <a:lstStyle>
            <a:lvl1pPr>
              <a:defRPr sz="352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276130" y="7372785"/>
            <a:ext cx="5092065" cy="36389733"/>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92825" y="15361920"/>
            <a:ext cx="3244096" cy="28459857"/>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09093B9-DA81-B043-80BB-65CCF8A476FB}" type="datetimeFigureOut">
              <a:rPr lang="es-VE" smtClean="0"/>
              <a:pPr/>
              <a:t>15/07/2025</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04A23BE7-AEE9-8B44-86C8-F780091054DF}" type="slidenum">
              <a:rPr lang="es-VE" smtClean="0"/>
              <a:pPr/>
              <a:t>‹Nº›</a:t>
            </a:fld>
            <a:endParaRPr lang="es-VE"/>
          </a:p>
        </p:txBody>
      </p:sp>
    </p:spTree>
    <p:extLst>
      <p:ext uri="{BB962C8B-B14F-4D97-AF65-F5344CB8AC3E}">
        <p14:creationId xmlns:p14="http://schemas.microsoft.com/office/powerpoint/2010/main" xmlns="" val="3309997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2825" y="3413760"/>
            <a:ext cx="3244096" cy="11948160"/>
          </a:xfrm>
        </p:spPr>
        <p:txBody>
          <a:bodyPr anchor="b"/>
          <a:lstStyle>
            <a:lvl1pPr>
              <a:defRPr sz="352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276130" y="7372785"/>
            <a:ext cx="5092065" cy="36389733"/>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92825" y="15361920"/>
            <a:ext cx="3244096" cy="28459857"/>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09093B9-DA81-B043-80BB-65CCF8A476FB}" type="datetimeFigureOut">
              <a:rPr lang="es-VE" smtClean="0"/>
              <a:pPr/>
              <a:t>15/07/2025</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04A23BE7-AEE9-8B44-86C8-F780091054DF}" type="slidenum">
              <a:rPr lang="es-VE" smtClean="0"/>
              <a:pPr/>
              <a:t>‹Nº›</a:t>
            </a:fld>
            <a:endParaRPr lang="es-VE"/>
          </a:p>
        </p:txBody>
      </p:sp>
    </p:spTree>
    <p:extLst>
      <p:ext uri="{BB962C8B-B14F-4D97-AF65-F5344CB8AC3E}">
        <p14:creationId xmlns:p14="http://schemas.microsoft.com/office/powerpoint/2010/main" xmlns="" val="3131212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2726278"/>
            <a:ext cx="8675370" cy="989753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91515" y="13631334"/>
            <a:ext cx="8675370" cy="3248999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91515" y="47460758"/>
            <a:ext cx="2263140" cy="2726267"/>
          </a:xfrm>
          <a:prstGeom prst="rect">
            <a:avLst/>
          </a:prstGeom>
        </p:spPr>
        <p:txBody>
          <a:bodyPr vert="horz" lIns="91440" tIns="45720" rIns="91440" bIns="45720" rtlCol="0" anchor="ctr"/>
          <a:lstStyle>
            <a:lvl1pPr algn="l">
              <a:defRPr sz="1320">
                <a:solidFill>
                  <a:schemeClr val="tx1">
                    <a:tint val="75000"/>
                  </a:schemeClr>
                </a:solidFill>
              </a:defRPr>
            </a:lvl1pPr>
          </a:lstStyle>
          <a:p>
            <a:fld id="{F09093B9-DA81-B043-80BB-65CCF8A476FB}" type="datetimeFigureOut">
              <a:rPr lang="es-VE" smtClean="0"/>
              <a:pPr/>
              <a:t>15/07/2025</a:t>
            </a:fld>
            <a:endParaRPr lang="es-VE"/>
          </a:p>
        </p:txBody>
      </p:sp>
      <p:sp>
        <p:nvSpPr>
          <p:cNvPr id="5" name="Footer Placeholder 4"/>
          <p:cNvSpPr>
            <a:spLocks noGrp="1"/>
          </p:cNvSpPr>
          <p:nvPr>
            <p:ph type="ftr" sz="quarter" idx="3"/>
          </p:nvPr>
        </p:nvSpPr>
        <p:spPr>
          <a:xfrm>
            <a:off x="3331845" y="47460758"/>
            <a:ext cx="3394710" cy="2726267"/>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s-VE"/>
          </a:p>
        </p:txBody>
      </p:sp>
      <p:sp>
        <p:nvSpPr>
          <p:cNvPr id="6" name="Slide Number Placeholder 5"/>
          <p:cNvSpPr>
            <a:spLocks noGrp="1"/>
          </p:cNvSpPr>
          <p:nvPr>
            <p:ph type="sldNum" sz="quarter" idx="4"/>
          </p:nvPr>
        </p:nvSpPr>
        <p:spPr>
          <a:xfrm>
            <a:off x="7103745" y="47460758"/>
            <a:ext cx="2263140" cy="2726267"/>
          </a:xfrm>
          <a:prstGeom prst="rect">
            <a:avLst/>
          </a:prstGeom>
        </p:spPr>
        <p:txBody>
          <a:bodyPr vert="horz" lIns="91440" tIns="45720" rIns="91440" bIns="45720" rtlCol="0" anchor="ctr"/>
          <a:lstStyle>
            <a:lvl1pPr algn="r">
              <a:defRPr sz="1320">
                <a:solidFill>
                  <a:schemeClr val="tx1">
                    <a:tint val="75000"/>
                  </a:schemeClr>
                </a:solidFill>
              </a:defRPr>
            </a:lvl1pPr>
          </a:lstStyle>
          <a:p>
            <a:fld id="{04A23BE7-AEE9-8B44-86C8-F780091054DF}" type="slidenum">
              <a:rPr lang="es-VE" smtClean="0"/>
              <a:pPr/>
              <a:t>‹Nº›</a:t>
            </a:fld>
            <a:endParaRPr lang="es-VE"/>
          </a:p>
        </p:txBody>
      </p:sp>
    </p:spTree>
    <p:extLst>
      <p:ext uri="{BB962C8B-B14F-4D97-AF65-F5344CB8AC3E}">
        <p14:creationId xmlns:p14="http://schemas.microsoft.com/office/powerpoint/2010/main" xmlns="" val="303965140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hyperlink" Target="https://www.bancaynegocios.com/reportan-incremento-de-20punto83-porciento-en-la-produccion-nacional-de-carne/" TargetMode="External"/><Relationship Id="rId18" Type="http://schemas.openxmlformats.org/officeDocument/2006/relationships/image" Target="../media/image9.png"/><Relationship Id="rId26" Type="http://schemas.openxmlformats.org/officeDocument/2006/relationships/image" Target="../media/image11.png"/><Relationship Id="rId3" Type="http://schemas.openxmlformats.org/officeDocument/2006/relationships/image" Target="../media/image1.jpeg"/><Relationship Id="rId12" Type="http://schemas.openxmlformats.org/officeDocument/2006/relationships/hyperlink" Target="https://www.bancaynegocios.com/ganaderos-del-sur-occidente-del-pais-plantean-creacion-de-una-zee-en-merida/" TargetMode="External"/><Relationship Id="rId17" Type="http://schemas.openxmlformats.org/officeDocument/2006/relationships/image" Target="../media/image8.png"/><Relationship Id="rId25" Type="http://schemas.openxmlformats.org/officeDocument/2006/relationships/image" Target="../media/image19.svg"/><Relationship Id="rId2" Type="http://schemas.openxmlformats.org/officeDocument/2006/relationships/notesSlide" Target="../notesSlides/notesSlide1.xml"/><Relationship Id="rId16" Type="http://schemas.openxmlformats.org/officeDocument/2006/relationships/image" Target="../media/image7.png"/><Relationship Id="rId29"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svg"/><Relationship Id="rId5" Type="http://schemas.openxmlformats.org/officeDocument/2006/relationships/hyperlink" Target="https://www.mundomaritimo.cl/noticias/terminal-de-contenedores-de-itajai-en-brasil-recibira-inversion-de-us42-millones" TargetMode="External"/><Relationship Id="rId15" Type="http://schemas.openxmlformats.org/officeDocument/2006/relationships/image" Target="../media/image6.png"/><Relationship Id="rId28" Type="http://schemas.openxmlformats.org/officeDocument/2006/relationships/image" Target="../media/image13.png"/><Relationship Id="rId10" Type="http://schemas.openxmlformats.org/officeDocument/2006/relationships/image" Target="../media/image4.png"/><Relationship Id="rId19" Type="http://schemas.openxmlformats.org/officeDocument/2006/relationships/image" Target="../media/image10.png"/><Relationship Id="rId31" Type="http://schemas.openxmlformats.org/officeDocument/2006/relationships/image" Target="../media/image16.png"/><Relationship Id="rId4" Type="http://schemas.openxmlformats.org/officeDocument/2006/relationships/hyperlink" Target="https://www.mundomaritimo.cl/noticias/brasil-se-posiciona-en-enero-como-el-principal-origen-de-los-embarques-de-granos-a-china" TargetMode="External"/><Relationship Id="rId9" Type="http://schemas.openxmlformats.org/officeDocument/2006/relationships/image" Target="../media/image3.emf"/><Relationship Id="rId14" Type="http://schemas.openxmlformats.org/officeDocument/2006/relationships/image" Target="../media/image5.png"/><Relationship Id="rId27" Type="http://schemas.openxmlformats.org/officeDocument/2006/relationships/image" Target="../media/image12.png"/><Relationship Id="rId30"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xmlns="" id="{DE06BE2C-D5A4-EC4F-A264-A5552D73E263}"/>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472" y="-250460"/>
            <a:ext cx="10047455" cy="4808752"/>
          </a:xfrm>
          <a:prstGeom prst="rect">
            <a:avLst/>
          </a:prstGeom>
        </p:spPr>
      </p:pic>
      <p:sp>
        <p:nvSpPr>
          <p:cNvPr id="85" name="CuadroTexto 84">
            <a:extLst>
              <a:ext uri="{FF2B5EF4-FFF2-40B4-BE49-F238E27FC236}">
                <a16:creationId xmlns:a16="http://schemas.microsoft.com/office/drawing/2014/main" xmlns="" id="{F577E434-2B3A-8345-AF3B-28A9181B7774}"/>
              </a:ext>
            </a:extLst>
          </p:cNvPr>
          <p:cNvSpPr txBox="1"/>
          <p:nvPr/>
        </p:nvSpPr>
        <p:spPr>
          <a:xfrm>
            <a:off x="583722" y="23364259"/>
            <a:ext cx="9100459" cy="5355312"/>
          </a:xfrm>
          <a:prstGeom prst="rect">
            <a:avLst/>
          </a:prstGeom>
          <a:noFill/>
        </p:spPr>
        <p:txBody>
          <a:bodyPr wrap="square" rtlCol="0">
            <a:spAutoFit/>
          </a:bodyPr>
          <a:lstStyle/>
          <a:p>
            <a:pPr lvl="0"/>
            <a:r>
              <a:rPr lang="es-VE" sz="900" b="1" dirty="0"/>
              <a:t>1.	Brasil se posiciona en enero como el principal origen de los embarques de granos a China</a:t>
            </a:r>
          </a:p>
          <a:p>
            <a:pPr marL="228600" lvl="0" indent="-228600">
              <a:buAutoNum type="arabicPeriod"/>
            </a:pPr>
            <a:endParaRPr lang="es-VE" sz="900" dirty="0"/>
          </a:p>
          <a:p>
            <a:r>
              <a:rPr lang="es-VE" sz="900" dirty="0"/>
              <a:t>Brasil se posicionó como el principal origen de los embarques de granos a China, representando el 47%, siendo seguido por EE. UU. con el 22%. En lo que va de año, los embarques brasileños han tenido un mejor desempeño, ya que solo han bajado un 29% interanual, en comparación con una disminución del 57% interanual de los cargamentos estadounidenses. Esto tiene un efecto positivo en la demanda de graneles, ya que las distancias de navegación de los granos desde Brasil a China son un 26% más extensas que desde los EE. UU., en condiciones normales del Canal de Panamá. Sin embargo, no es suficiente para mitigar el impacto de una disminución tan pronunciada en los volúmenes de carga, rewporta BIMCO.</a:t>
            </a:r>
          </a:p>
          <a:p>
            <a:endParaRPr lang="es-VE" sz="900" dirty="0"/>
          </a:p>
          <a:p>
            <a:r>
              <a:rPr lang="es-VE" sz="900" dirty="0"/>
              <a:t>Como la demanda de importación de soja ha sido débil, el excedente exportable en Brasil y EE. UU. solo ha aumentado, lo que lleva a precios más bajos. Brasil ya ha comenzado su cosecha de soja de 2025 y se espera que los volúmenes aumenten un 10% interanual. Además, durante septiembre y octubre de 2024,  EE. UU. cosechó un 5% más de soja que un año antes.</a:t>
            </a:r>
          </a:p>
          <a:p>
            <a:endParaRPr lang="es-VE" sz="900" dirty="0"/>
          </a:p>
          <a:p>
            <a:r>
              <a:rPr lang="es-VE" sz="900" dirty="0"/>
              <a:t>Como el mayor importador de granos del mundo, China se ha esforzado durante mucho tiempo por reducir su dependencia de las importaciones. Según el Departamento de Agricultura de los Estados Unidos (USDA), la producción combinada de trigo, maíz y soja ha aumentado de manera constante desde 2018. En 2024, los volúmenes de cosecha aumentaron un 2% interanual, mientras que se estima que el consumo en el año comercial actual crecerá solo un 1% interanual.</a:t>
            </a:r>
          </a:p>
          <a:p>
            <a:endParaRPr lang="es-VE" sz="900" dirty="0"/>
          </a:p>
          <a:p>
            <a:r>
              <a:rPr lang="es-VE" sz="900" b="1" dirty="0"/>
              <a:t>Fuente: </a:t>
            </a:r>
            <a:r>
              <a:rPr lang="es-VE" sz="900" dirty="0">
                <a:hlinkClick r:id="rId4"/>
              </a:rPr>
              <a:t>https://www.mundomaritimo.cl/noticias/brasil-se-posiciona-en-enero-como-el-principal-origen-de-los-embarques-de-granos-a-china</a:t>
            </a:r>
            <a:r>
              <a:rPr lang="es-VE" sz="900" dirty="0"/>
              <a:t> </a:t>
            </a:r>
          </a:p>
          <a:p>
            <a:endParaRPr lang="es-VE" sz="900" dirty="0"/>
          </a:p>
          <a:p>
            <a:endParaRPr lang="es-VE" sz="900" dirty="0"/>
          </a:p>
          <a:p>
            <a:r>
              <a:rPr lang="es-VE" sz="900" b="1" dirty="0"/>
              <a:t> </a:t>
            </a:r>
          </a:p>
          <a:p>
            <a:endParaRPr lang="es-ES" sz="900" dirty="0"/>
          </a:p>
          <a:p>
            <a:pPr marL="228600" lvl="0" indent="-228600">
              <a:buAutoNum type="arabicPeriod" startAt="2"/>
            </a:pPr>
            <a:r>
              <a:rPr lang="es-VE" sz="900" b="1" dirty="0"/>
              <a:t>Terminal de contenedores de Itajaí en Brasil recibirá inversión de US$42 millones</a:t>
            </a:r>
          </a:p>
          <a:p>
            <a:pPr lvl="0"/>
            <a:endParaRPr lang="es-VE" sz="900" dirty="0"/>
          </a:p>
          <a:p>
            <a:r>
              <a:rPr lang="es-VE" sz="900" dirty="0"/>
              <a:t>JBS Terminais anunció una inversión de US$42 millones en su terminal del puerto de Itajaí, Brasil. Los recursos se destinarán a la adquisición de nuevos equipos y a la ampliación de la zona de almacenamiento, con el objetivo de fortalecer las operaciones y atraer nuevas líneas navieras a la terminal, reportó Alphaliner. </a:t>
            </a:r>
          </a:p>
          <a:p>
            <a:endParaRPr lang="es-VE" sz="900" dirty="0"/>
          </a:p>
          <a:p>
            <a:r>
              <a:rPr lang="es-VE" sz="900" dirty="0"/>
              <a:t>Para alcanzar un volumen de movilización estimado en 0,50 MTEUs anuales, JBS Terminais destinará US$22 millones a la adquisición de equipos, incluyendo dos nuevas grúas portuarias móviles. Los US$20 millones restantes se invertirán en la expansión de la superficie de almacenamiento en un 12,5%.</a:t>
            </a:r>
          </a:p>
          <a:p>
            <a:endParaRPr lang="es-VE" sz="900" dirty="0"/>
          </a:p>
          <a:p>
            <a:r>
              <a:rPr lang="es-VE" sz="900" dirty="0"/>
              <a:t>Desde que JBS Terminais asumió la gestión de la terminal de contenedores, diversas líneas navieras han retomado sus operaciones en el puerto. MSC fue la primera en regresar en septiembre con su servicio 'Carioca', que conecta el Lejano Oriente con la Costa Este de Sudamérica. Posteriormente, Hapag-Lloyd restableció su servicio 'SAT', que enlaza la Costa Este de Sudamérica con el oeste de Sudáfrica.</a:t>
            </a:r>
          </a:p>
          <a:p>
            <a:endParaRPr lang="es-VE" sz="900" dirty="0"/>
          </a:p>
          <a:p>
            <a:r>
              <a:rPr lang="es-VE" sz="900" dirty="0"/>
              <a:t>Actualmente, la terminal de contenedores de Itajaí cuenta con un muelle de 550 metros y dos grúas tipo STS. Es una de las dos instalaciones portuarias ubicadas en la desembocadura del río Itajaí-Açu, junto con el puerto de Navegantes, operado por MSC/TIL y situado en la orilla opuesta.</a:t>
            </a:r>
          </a:p>
          <a:p>
            <a:endParaRPr lang="es-VE" sz="900" dirty="0"/>
          </a:p>
          <a:p>
            <a:r>
              <a:rPr lang="es-VE" sz="900" b="1" dirty="0"/>
              <a:t>Fuente: </a:t>
            </a:r>
            <a:r>
              <a:rPr lang="es-VE" sz="900" dirty="0">
                <a:hlinkClick r:id="rId5"/>
              </a:rPr>
              <a:t>https://www.mundomaritimo.cl/noticias/terminal-de-contenedores-de-itajai-en-brasil-recibira-inversion-de-us42-millones</a:t>
            </a:r>
            <a:r>
              <a:rPr lang="es-VE" sz="900" dirty="0"/>
              <a:t>  </a:t>
            </a:r>
          </a:p>
          <a:p>
            <a:endParaRPr lang="es-VE" sz="900" dirty="0"/>
          </a:p>
          <a:p>
            <a:endParaRPr lang="es-VE" sz="900" dirty="0"/>
          </a:p>
          <a:p>
            <a:endParaRPr lang="es-ES" sz="900" dirty="0"/>
          </a:p>
        </p:txBody>
      </p:sp>
      <p:pic>
        <p:nvPicPr>
          <p:cNvPr id="62" name="Gráfico 61">
            <a:extLst>
              <a:ext uri="{FF2B5EF4-FFF2-40B4-BE49-F238E27FC236}">
                <a16:creationId xmlns:a16="http://schemas.microsoft.com/office/drawing/2014/main" xmlns="" id="{B50BCE31-173D-5840-AED0-C30E6A6A5374}"/>
              </a:ext>
            </a:extLst>
          </p:cNvPr>
          <p:cNvPicPr>
            <a:picLocks noChangeAspect="1"/>
          </p:cNvPicPr>
          <p:nvPr/>
        </p:nvPicPr>
        <p:blipFill>
          <a:blip r:embed="rId6">
            <a:alphaModFix amt="50000"/>
            <a:extLst>
              <a:ext uri="{96DAC541-7B7A-43D3-8B79-37D633B846F1}">
                <asvg:svgBlip xmlns:asvg="http://schemas.microsoft.com/office/drawing/2016/SVG/main" xmlns="" r:embed="rId8"/>
              </a:ext>
            </a:extLst>
          </a:blip>
          <a:srcRect/>
          <a:stretch/>
        </p:blipFill>
        <p:spPr>
          <a:xfrm>
            <a:off x="-1023941" y="5382261"/>
            <a:ext cx="2078237" cy="2078237"/>
          </a:xfrm>
          <a:prstGeom prst="rect">
            <a:avLst/>
          </a:prstGeom>
        </p:spPr>
      </p:pic>
      <p:grpSp>
        <p:nvGrpSpPr>
          <p:cNvPr id="8" name="Grupo 7">
            <a:extLst>
              <a:ext uri="{FF2B5EF4-FFF2-40B4-BE49-F238E27FC236}">
                <a16:creationId xmlns:a16="http://schemas.microsoft.com/office/drawing/2014/main" xmlns="" id="{0DA67D1D-8F5C-D347-9EAD-5048756412E3}"/>
              </a:ext>
            </a:extLst>
          </p:cNvPr>
          <p:cNvGrpSpPr/>
          <p:nvPr/>
        </p:nvGrpSpPr>
        <p:grpSpPr>
          <a:xfrm>
            <a:off x="284185" y="351864"/>
            <a:ext cx="7404833" cy="3219331"/>
            <a:chOff x="284185" y="369116"/>
            <a:chExt cx="7404833" cy="3219331"/>
          </a:xfrm>
        </p:grpSpPr>
        <p:pic>
          <p:nvPicPr>
            <p:cNvPr id="13" name="Imagen 12">
              <a:extLst>
                <a:ext uri="{FF2B5EF4-FFF2-40B4-BE49-F238E27FC236}">
                  <a16:creationId xmlns:a16="http://schemas.microsoft.com/office/drawing/2014/main" xmlns="" id="{3FF506DB-A59D-4641-A6F2-10E33C6E46EC}"/>
                </a:ext>
              </a:extLst>
            </p:cNvPr>
            <p:cNvPicPr>
              <a:picLocks noChangeAspect="1"/>
            </p:cNvPicPr>
            <p:nvPr/>
          </p:nvPicPr>
          <p:blipFill rotWithShape="1">
            <a:blip r:embed="rId9"/>
            <a:srcRect l="-2070" t="-22815" r="57135" b="-43025"/>
            <a:stretch/>
          </p:blipFill>
          <p:spPr>
            <a:xfrm>
              <a:off x="284185" y="369116"/>
              <a:ext cx="1529443" cy="463354"/>
            </a:xfrm>
            <a:prstGeom prst="rect">
              <a:avLst/>
            </a:prstGeom>
          </p:spPr>
        </p:pic>
        <p:grpSp>
          <p:nvGrpSpPr>
            <p:cNvPr id="18" name="Grupo 17">
              <a:extLst>
                <a:ext uri="{FF2B5EF4-FFF2-40B4-BE49-F238E27FC236}">
                  <a16:creationId xmlns:a16="http://schemas.microsoft.com/office/drawing/2014/main" xmlns="" id="{DBAEDFBD-C2AC-3344-97A3-5B03F86ACB42}"/>
                </a:ext>
              </a:extLst>
            </p:cNvPr>
            <p:cNvGrpSpPr/>
            <p:nvPr/>
          </p:nvGrpSpPr>
          <p:grpSpPr>
            <a:xfrm>
              <a:off x="902696" y="1077534"/>
              <a:ext cx="6758610" cy="2510913"/>
              <a:chOff x="1293044" y="1932816"/>
              <a:chExt cx="6758610" cy="2510913"/>
            </a:xfrm>
          </p:grpSpPr>
          <p:sp>
            <p:nvSpPr>
              <p:cNvPr id="14" name="CuadroTexto 13">
                <a:extLst>
                  <a:ext uri="{FF2B5EF4-FFF2-40B4-BE49-F238E27FC236}">
                    <a16:creationId xmlns:a16="http://schemas.microsoft.com/office/drawing/2014/main" xmlns="" id="{03D4F8FE-BF42-C849-8E12-49F8D73D6BE9}"/>
                  </a:ext>
                </a:extLst>
              </p:cNvPr>
              <p:cNvSpPr txBox="1"/>
              <p:nvPr/>
            </p:nvSpPr>
            <p:spPr>
              <a:xfrm>
                <a:off x="1293044" y="1932816"/>
                <a:ext cx="6758609" cy="830997"/>
              </a:xfrm>
              <a:prstGeom prst="rect">
                <a:avLst/>
              </a:prstGeom>
              <a:noFill/>
            </p:spPr>
            <p:txBody>
              <a:bodyPr wrap="square" rtlCol="0">
                <a:spAutoFit/>
              </a:bodyPr>
              <a:lstStyle/>
              <a:p>
                <a:r>
                  <a:rPr lang="es-VE" sz="4800" b="1" dirty="0">
                    <a:solidFill>
                      <a:schemeClr val="bg1"/>
                    </a:solidFill>
                    <a:latin typeface="Arial Black" panose="020B0604020202020204" pitchFamily="34" charset="0"/>
                    <a:cs typeface="Arial Black" panose="020B0604020202020204" pitchFamily="34" charset="0"/>
                  </a:rPr>
                  <a:t>REPORTE</a:t>
                </a:r>
              </a:p>
            </p:txBody>
          </p:sp>
          <p:sp>
            <p:nvSpPr>
              <p:cNvPr id="15" name="CuadroTexto 14">
                <a:extLst>
                  <a:ext uri="{FF2B5EF4-FFF2-40B4-BE49-F238E27FC236}">
                    <a16:creationId xmlns:a16="http://schemas.microsoft.com/office/drawing/2014/main" xmlns="" id="{F7BC5117-F57D-F541-B084-163A1E470AF8}"/>
                  </a:ext>
                </a:extLst>
              </p:cNvPr>
              <p:cNvSpPr txBox="1"/>
              <p:nvPr/>
            </p:nvSpPr>
            <p:spPr>
              <a:xfrm>
                <a:off x="1293044" y="2537232"/>
                <a:ext cx="6758609" cy="646331"/>
              </a:xfrm>
              <a:prstGeom prst="rect">
                <a:avLst/>
              </a:prstGeom>
              <a:noFill/>
            </p:spPr>
            <p:txBody>
              <a:bodyPr wrap="square" rtlCol="0">
                <a:spAutoFit/>
              </a:bodyPr>
              <a:lstStyle/>
              <a:p>
                <a:r>
                  <a:rPr lang="es-VE" sz="3600" b="1" dirty="0">
                    <a:solidFill>
                      <a:schemeClr val="bg1"/>
                    </a:solidFill>
                    <a:latin typeface="Arial" panose="020B0604020202020204" pitchFamily="34" charset="0"/>
                    <a:cs typeface="Arial" panose="020B0604020202020204" pitchFamily="34" charset="0"/>
                  </a:rPr>
                  <a:t>ECONÓMICO</a:t>
                </a:r>
              </a:p>
            </p:txBody>
          </p:sp>
          <p:sp>
            <p:nvSpPr>
              <p:cNvPr id="16" name="CuadroTexto 15">
                <a:extLst>
                  <a:ext uri="{FF2B5EF4-FFF2-40B4-BE49-F238E27FC236}">
                    <a16:creationId xmlns:a16="http://schemas.microsoft.com/office/drawing/2014/main" xmlns="" id="{DB8DB6F3-E657-804E-A70B-F3E4885FEF5D}"/>
                  </a:ext>
                </a:extLst>
              </p:cNvPr>
              <p:cNvSpPr txBox="1"/>
              <p:nvPr/>
            </p:nvSpPr>
            <p:spPr>
              <a:xfrm>
                <a:off x="1293045" y="2995490"/>
                <a:ext cx="6758609" cy="646331"/>
              </a:xfrm>
              <a:prstGeom prst="rect">
                <a:avLst/>
              </a:prstGeom>
              <a:noFill/>
            </p:spPr>
            <p:txBody>
              <a:bodyPr wrap="square" rtlCol="0">
                <a:spAutoFit/>
              </a:bodyPr>
              <a:lstStyle/>
              <a:p>
                <a:r>
                  <a:rPr lang="es-VE" sz="3600" b="1" dirty="0">
                    <a:solidFill>
                      <a:schemeClr val="bg1"/>
                    </a:solidFill>
                    <a:latin typeface="Arial" panose="020B0604020202020204" pitchFamily="34" charset="0"/>
                    <a:cs typeface="Arial" panose="020B0604020202020204" pitchFamily="34" charset="0"/>
                  </a:rPr>
                  <a:t>NACIONAL</a:t>
                </a:r>
              </a:p>
            </p:txBody>
          </p:sp>
          <p:sp>
            <p:nvSpPr>
              <p:cNvPr id="17" name="CuadroTexto 16">
                <a:extLst>
                  <a:ext uri="{FF2B5EF4-FFF2-40B4-BE49-F238E27FC236}">
                    <a16:creationId xmlns:a16="http://schemas.microsoft.com/office/drawing/2014/main" xmlns="" id="{40FF3EA9-2310-624D-9FB9-ECCBE0D8BC68}"/>
                  </a:ext>
                </a:extLst>
              </p:cNvPr>
              <p:cNvSpPr txBox="1"/>
              <p:nvPr/>
            </p:nvSpPr>
            <p:spPr>
              <a:xfrm>
                <a:off x="1293045" y="3458844"/>
                <a:ext cx="6758609" cy="984885"/>
              </a:xfrm>
              <a:prstGeom prst="rect">
                <a:avLst/>
              </a:prstGeom>
              <a:noFill/>
            </p:spPr>
            <p:txBody>
              <a:bodyPr wrap="square" rtlCol="0">
                <a:spAutoFit/>
              </a:bodyPr>
              <a:lstStyle/>
              <a:p>
                <a:r>
                  <a:rPr lang="es-VE" sz="3600" b="1" dirty="0">
                    <a:solidFill>
                      <a:schemeClr val="bg1"/>
                    </a:solidFill>
                    <a:latin typeface="Arial" panose="020B0604020202020204" pitchFamily="34" charset="0"/>
                    <a:cs typeface="Arial" panose="020B0604020202020204" pitchFamily="34" charset="0"/>
                  </a:rPr>
                  <a:t>SEMANAL</a:t>
                </a:r>
              </a:p>
              <a:p>
                <a:r>
                  <a:rPr lang="es-VE" sz="2200" b="1" dirty="0">
                    <a:solidFill>
                      <a:schemeClr val="bg1"/>
                    </a:solidFill>
                    <a:latin typeface="Arial" panose="020B0604020202020204" pitchFamily="34" charset="0"/>
                    <a:cs typeface="Arial" panose="020B0604020202020204" pitchFamily="34" charset="0"/>
                  </a:rPr>
                  <a:t>Del </a:t>
                </a:r>
                <a:r>
                  <a:rPr lang="es-VE" sz="2200" b="1" dirty="0" smtClean="0">
                    <a:solidFill>
                      <a:schemeClr val="bg1"/>
                    </a:solidFill>
                    <a:latin typeface="Arial" panose="020B0604020202020204" pitchFamily="34" charset="0"/>
                    <a:cs typeface="Arial" panose="020B0604020202020204" pitchFamily="34" charset="0"/>
                  </a:rPr>
                  <a:t>27 al 31 Enero</a:t>
                </a:r>
                <a:endParaRPr lang="es-VE" sz="2200" b="1" dirty="0">
                  <a:solidFill>
                    <a:schemeClr val="bg1"/>
                  </a:solidFill>
                  <a:latin typeface="Arial" panose="020B0604020202020204" pitchFamily="34" charset="0"/>
                  <a:cs typeface="Arial" panose="020B0604020202020204" pitchFamily="34" charset="0"/>
                </a:endParaRPr>
              </a:p>
            </p:txBody>
          </p:sp>
        </p:grpSp>
        <p:sp>
          <p:nvSpPr>
            <p:cNvPr id="19" name="CuadroTexto 18">
              <a:extLst>
                <a:ext uri="{FF2B5EF4-FFF2-40B4-BE49-F238E27FC236}">
                  <a16:creationId xmlns:a16="http://schemas.microsoft.com/office/drawing/2014/main" xmlns="" id="{D7AA237C-EA1B-0641-9190-5EAFB32963A9}"/>
                </a:ext>
              </a:extLst>
            </p:cNvPr>
            <p:cNvSpPr txBox="1"/>
            <p:nvPr/>
          </p:nvSpPr>
          <p:spPr>
            <a:xfrm>
              <a:off x="930409" y="832470"/>
              <a:ext cx="6758609" cy="430887"/>
            </a:xfrm>
            <a:prstGeom prst="rect">
              <a:avLst/>
            </a:prstGeom>
            <a:noFill/>
          </p:spPr>
          <p:txBody>
            <a:bodyPr wrap="square" rtlCol="0">
              <a:spAutoFit/>
            </a:bodyPr>
            <a:lstStyle/>
            <a:p>
              <a:r>
                <a:rPr lang="es-VE" sz="2200" b="1" dirty="0">
                  <a:solidFill>
                    <a:schemeClr val="bg1"/>
                  </a:solidFill>
                </a:rPr>
                <a:t>Gerencia de Estudios Económicos</a:t>
              </a:r>
            </a:p>
          </p:txBody>
        </p:sp>
      </p:grpSp>
      <p:sp>
        <p:nvSpPr>
          <p:cNvPr id="36" name="CuadroTexto 35">
            <a:extLst>
              <a:ext uri="{FF2B5EF4-FFF2-40B4-BE49-F238E27FC236}">
                <a16:creationId xmlns:a16="http://schemas.microsoft.com/office/drawing/2014/main" xmlns="" id="{F6BEAFC6-0A10-AA4D-8743-FC9EC78F660B}"/>
              </a:ext>
            </a:extLst>
          </p:cNvPr>
          <p:cNvSpPr txBox="1"/>
          <p:nvPr/>
        </p:nvSpPr>
        <p:spPr>
          <a:xfrm>
            <a:off x="955723" y="7841589"/>
            <a:ext cx="4327732" cy="507831"/>
          </a:xfrm>
          <a:prstGeom prst="rect">
            <a:avLst/>
          </a:prstGeom>
          <a:noFill/>
        </p:spPr>
        <p:txBody>
          <a:bodyPr wrap="square" rtlCol="0">
            <a:spAutoFit/>
          </a:bodyPr>
          <a:lstStyle/>
          <a:p>
            <a:pPr algn="ctr"/>
            <a:r>
              <a:rPr lang="es-VE" sz="900" b="1" dirty="0"/>
              <a:t>GRÁFICO N°1: DOW JONES</a:t>
            </a:r>
            <a:endParaRPr lang="es-VE" sz="900" dirty="0"/>
          </a:p>
          <a:p>
            <a:r>
              <a:rPr lang="es-VE" sz="900" dirty="0"/>
              <a:t>El Dow Jones se contrae. El principal índice estadounidense retrocede -0,38%. Termina su cotización en 44.544,66 puntos.</a:t>
            </a:r>
            <a:endParaRPr lang="es-ES" sz="900" dirty="0"/>
          </a:p>
        </p:txBody>
      </p:sp>
      <p:sp>
        <p:nvSpPr>
          <p:cNvPr id="37" name="CuadroTexto 36">
            <a:extLst>
              <a:ext uri="{FF2B5EF4-FFF2-40B4-BE49-F238E27FC236}">
                <a16:creationId xmlns:a16="http://schemas.microsoft.com/office/drawing/2014/main" xmlns="" id="{0885783B-74B1-0146-ABE8-4F8513D94376}"/>
              </a:ext>
            </a:extLst>
          </p:cNvPr>
          <p:cNvSpPr txBox="1"/>
          <p:nvPr/>
        </p:nvSpPr>
        <p:spPr>
          <a:xfrm>
            <a:off x="2295433" y="4780047"/>
            <a:ext cx="3093091" cy="584775"/>
          </a:xfrm>
          <a:prstGeom prst="rect">
            <a:avLst/>
          </a:prstGeom>
          <a:noFill/>
        </p:spPr>
        <p:txBody>
          <a:bodyPr wrap="none" rtlCol="0">
            <a:spAutoFit/>
          </a:bodyPr>
          <a:lstStyle/>
          <a:p>
            <a:r>
              <a:rPr lang="es-VE" sz="3200" b="1" dirty="0">
                <a:solidFill>
                  <a:schemeClr val="accent1"/>
                </a:solidFill>
                <a:latin typeface="Arial Black" panose="020B0604020202020204" pitchFamily="34" charset="0"/>
                <a:cs typeface="Arial Black" panose="020B0604020202020204" pitchFamily="34" charset="0"/>
              </a:rPr>
              <a:t>BURSÁTILES</a:t>
            </a:r>
          </a:p>
        </p:txBody>
      </p:sp>
      <p:sp>
        <p:nvSpPr>
          <p:cNvPr id="38" name="CuadroTexto 37">
            <a:extLst>
              <a:ext uri="{FF2B5EF4-FFF2-40B4-BE49-F238E27FC236}">
                <a16:creationId xmlns:a16="http://schemas.microsoft.com/office/drawing/2014/main" xmlns="" id="{56729907-E3D4-AE43-BD8A-5B6CB6FFB696}"/>
              </a:ext>
            </a:extLst>
          </p:cNvPr>
          <p:cNvSpPr txBox="1"/>
          <p:nvPr/>
        </p:nvSpPr>
        <p:spPr>
          <a:xfrm>
            <a:off x="389994" y="4762531"/>
            <a:ext cx="1872629" cy="584775"/>
          </a:xfrm>
          <a:prstGeom prst="rect">
            <a:avLst/>
          </a:prstGeom>
          <a:noFill/>
        </p:spPr>
        <p:txBody>
          <a:bodyPr wrap="none" rtlCol="0">
            <a:spAutoFit/>
          </a:bodyPr>
          <a:lstStyle/>
          <a:p>
            <a:r>
              <a:rPr lang="es-VE" sz="3200" dirty="0">
                <a:solidFill>
                  <a:schemeClr val="tx1">
                    <a:lumMod val="75000"/>
                    <a:lumOff val="25000"/>
                  </a:schemeClr>
                </a:solidFill>
                <a:latin typeface="Arial" panose="020B0604020202020204" pitchFamily="34" charset="0"/>
                <a:cs typeface="Arial" panose="020B0604020202020204" pitchFamily="34" charset="0"/>
              </a:rPr>
              <a:t>ÍNDICES</a:t>
            </a:r>
          </a:p>
        </p:txBody>
      </p:sp>
      <p:sp>
        <p:nvSpPr>
          <p:cNvPr id="58" name="CuadroTexto 57">
            <a:extLst>
              <a:ext uri="{FF2B5EF4-FFF2-40B4-BE49-F238E27FC236}">
                <a16:creationId xmlns:a16="http://schemas.microsoft.com/office/drawing/2014/main" xmlns="" id="{F4AC714F-5E2D-9F4D-96A7-EDE08B7AB8C1}"/>
              </a:ext>
            </a:extLst>
          </p:cNvPr>
          <p:cNvSpPr txBox="1"/>
          <p:nvPr/>
        </p:nvSpPr>
        <p:spPr>
          <a:xfrm>
            <a:off x="374217" y="9277616"/>
            <a:ext cx="1963999" cy="584775"/>
          </a:xfrm>
          <a:prstGeom prst="rect">
            <a:avLst/>
          </a:prstGeom>
          <a:noFill/>
        </p:spPr>
        <p:txBody>
          <a:bodyPr wrap="none" rtlCol="0">
            <a:spAutoFit/>
          </a:bodyPr>
          <a:lstStyle/>
          <a:p>
            <a:r>
              <a:rPr lang="es-VE" sz="3200" b="1" dirty="0">
                <a:solidFill>
                  <a:schemeClr val="accent1"/>
                </a:solidFill>
                <a:latin typeface="Arial Black" panose="020B0604020202020204" pitchFamily="34" charset="0"/>
                <a:cs typeface="Arial Black" panose="020B0604020202020204" pitchFamily="34" charset="0"/>
              </a:rPr>
              <a:t>PRIMAS</a:t>
            </a:r>
          </a:p>
        </p:txBody>
      </p:sp>
      <p:sp>
        <p:nvSpPr>
          <p:cNvPr id="60" name="CuadroTexto 59">
            <a:extLst>
              <a:ext uri="{FF2B5EF4-FFF2-40B4-BE49-F238E27FC236}">
                <a16:creationId xmlns:a16="http://schemas.microsoft.com/office/drawing/2014/main" xmlns="" id="{01ACCA78-FA7D-4041-AFDA-CF7480A9DC4E}"/>
              </a:ext>
            </a:extLst>
          </p:cNvPr>
          <p:cNvSpPr txBox="1"/>
          <p:nvPr/>
        </p:nvSpPr>
        <p:spPr>
          <a:xfrm>
            <a:off x="116186" y="8902622"/>
            <a:ext cx="2252540" cy="584775"/>
          </a:xfrm>
          <a:prstGeom prst="rect">
            <a:avLst/>
          </a:prstGeom>
          <a:noFill/>
        </p:spPr>
        <p:txBody>
          <a:bodyPr wrap="none" rtlCol="0">
            <a:spAutoFit/>
          </a:bodyPr>
          <a:lstStyle/>
          <a:p>
            <a:r>
              <a:rPr lang="es-VE" sz="3200" dirty="0">
                <a:solidFill>
                  <a:schemeClr val="tx1">
                    <a:lumMod val="75000"/>
                    <a:lumOff val="25000"/>
                  </a:schemeClr>
                </a:solidFill>
                <a:latin typeface="Arial" panose="020B0604020202020204" pitchFamily="34" charset="0"/>
                <a:cs typeface="Arial" panose="020B0604020202020204" pitchFamily="34" charset="0"/>
              </a:rPr>
              <a:t>MATERIAS</a:t>
            </a:r>
          </a:p>
        </p:txBody>
      </p:sp>
      <p:pic>
        <p:nvPicPr>
          <p:cNvPr id="68" name="Gráfico 67">
            <a:extLst>
              <a:ext uri="{FF2B5EF4-FFF2-40B4-BE49-F238E27FC236}">
                <a16:creationId xmlns:a16="http://schemas.microsoft.com/office/drawing/2014/main" xmlns="" id="{8F08343B-D6ED-3148-B5EA-00EE1E9CC6E2}"/>
              </a:ext>
            </a:extLst>
          </p:cNvPr>
          <p:cNvPicPr>
            <a:picLocks noChangeAspect="1"/>
          </p:cNvPicPr>
          <p:nvPr/>
        </p:nvPicPr>
        <p:blipFill>
          <a:blip r:embed="rId10">
            <a:alphaModFix amt="30000"/>
            <a:extLst>
              <a:ext uri="{96DAC541-7B7A-43D3-8B79-37D633B846F1}">
                <asvg:svgBlip xmlns:asvg="http://schemas.microsoft.com/office/drawing/2016/SVG/main" xmlns="" r:embed="rId11"/>
              </a:ext>
            </a:extLst>
          </a:blip>
          <a:srcRect/>
          <a:stretch/>
        </p:blipFill>
        <p:spPr>
          <a:xfrm>
            <a:off x="-1444876" y="11800442"/>
            <a:ext cx="2305280" cy="2305280"/>
          </a:xfrm>
          <a:prstGeom prst="rect">
            <a:avLst/>
          </a:prstGeom>
        </p:spPr>
      </p:pic>
      <p:sp>
        <p:nvSpPr>
          <p:cNvPr id="71" name="CuadroTexto 70">
            <a:extLst>
              <a:ext uri="{FF2B5EF4-FFF2-40B4-BE49-F238E27FC236}">
                <a16:creationId xmlns:a16="http://schemas.microsoft.com/office/drawing/2014/main" xmlns="" id="{7479B2F2-A532-0A48-A191-C29D4262C408}"/>
              </a:ext>
            </a:extLst>
          </p:cNvPr>
          <p:cNvSpPr txBox="1"/>
          <p:nvPr/>
        </p:nvSpPr>
        <p:spPr>
          <a:xfrm>
            <a:off x="2014954" y="11752703"/>
            <a:ext cx="2055371" cy="488980"/>
          </a:xfrm>
          <a:prstGeom prst="rect">
            <a:avLst/>
          </a:prstGeom>
          <a:noFill/>
        </p:spPr>
        <p:txBody>
          <a:bodyPr wrap="none" rtlCol="0">
            <a:spAutoFit/>
          </a:bodyPr>
          <a:lstStyle/>
          <a:p>
            <a:pPr>
              <a:lnSpc>
                <a:spcPts val="3040"/>
              </a:lnSpc>
            </a:pPr>
            <a:r>
              <a:rPr lang="es-VE" sz="3200" b="1" dirty="0">
                <a:solidFill>
                  <a:schemeClr val="accent1"/>
                </a:solidFill>
                <a:latin typeface="Arial Black" panose="020B0604020202020204" pitchFamily="34" charset="0"/>
                <a:cs typeface="Arial Black" panose="020B0604020202020204" pitchFamily="34" charset="0"/>
              </a:rPr>
              <a:t>DIVISAS</a:t>
            </a:r>
          </a:p>
        </p:txBody>
      </p:sp>
      <p:sp>
        <p:nvSpPr>
          <p:cNvPr id="80" name="CuadroTexto 79">
            <a:extLst>
              <a:ext uri="{FF2B5EF4-FFF2-40B4-BE49-F238E27FC236}">
                <a16:creationId xmlns:a16="http://schemas.microsoft.com/office/drawing/2014/main" xmlns="" id="{473B5BD8-9BBC-A146-8E98-F955D3ED9DA7}"/>
              </a:ext>
            </a:extLst>
          </p:cNvPr>
          <p:cNvSpPr txBox="1"/>
          <p:nvPr/>
        </p:nvSpPr>
        <p:spPr>
          <a:xfrm>
            <a:off x="549197" y="17929611"/>
            <a:ext cx="9221375" cy="4662815"/>
          </a:xfrm>
          <a:prstGeom prst="rect">
            <a:avLst/>
          </a:prstGeom>
          <a:noFill/>
        </p:spPr>
        <p:txBody>
          <a:bodyPr wrap="square" rtlCol="0">
            <a:spAutoFit/>
          </a:bodyPr>
          <a:lstStyle/>
          <a:p>
            <a:pPr marL="228600" lvl="0" indent="-228600">
              <a:buAutoNum type="arabicPeriod"/>
            </a:pPr>
            <a:r>
              <a:rPr lang="es-VE" sz="900" b="1" dirty="0"/>
              <a:t>Ganaderos del sur occidente del país plantean creación de una ZEE en Mérida.</a:t>
            </a:r>
          </a:p>
          <a:p>
            <a:pPr lvl="0"/>
            <a:endParaRPr lang="es-ES" sz="900" dirty="0"/>
          </a:p>
          <a:p>
            <a:r>
              <a:rPr lang="es-VE" sz="900" dirty="0"/>
              <a:t>El mandatario local Jehyson Guzmán dijo que esta ZEE deberá enfocarse en la evolución de las capacidades productivas de la zona andina. Federación Regional de Ganaderos y Agricultores del Sur Occidente (Fegasur) propuso al Ejecutivo regional de Mérida, la creación de una Zona Económica Especial (ZEE) en la entidad.</a:t>
            </a:r>
          </a:p>
          <a:p>
            <a:endParaRPr lang="es-VE" sz="900" dirty="0"/>
          </a:p>
          <a:p>
            <a:r>
              <a:rPr lang="es-VE" sz="900" dirty="0"/>
              <a:t>En ese sentido, representantes del gremio consignaron un proyecto ante el mandatario local Jehyson Guzmán, quien indicó que la propuesta deberá ser cónsona con la plataforma de servicios públicos y tener una visión de desarrollo integral con fortalezas en temas de vialidad, plataformas tecnológicas y comercialización.</a:t>
            </a:r>
          </a:p>
          <a:p>
            <a:endParaRPr lang="es-VE" sz="900" dirty="0"/>
          </a:p>
          <a:p>
            <a:r>
              <a:rPr lang="es-VE" sz="900" dirty="0"/>
              <a:t>Explicó que la posible creación de esta ZEE deberá enfocarse en la evolución de las capacidades productivas de la zona andina del país en los próximos cien años, así como brindar protección al proceso de cultivo, cosecha y comercialización de rubros agropecuarios, indica una nota de Diario Los Andes.</a:t>
            </a:r>
          </a:p>
          <a:p>
            <a:endParaRPr lang="es-VE" sz="900" dirty="0"/>
          </a:p>
          <a:p>
            <a:r>
              <a:rPr lang="es-VE" sz="900" b="1" dirty="0"/>
              <a:t>Fuente: </a:t>
            </a:r>
            <a:r>
              <a:rPr lang="es-VE" sz="900" dirty="0">
                <a:hlinkClick r:id="rId12"/>
              </a:rPr>
              <a:t>https://www.bancaynegocios.com/ganaderos-del-sur-occidente-del-pais-plantean-creacion-de-una-zee-en-merida/</a:t>
            </a:r>
            <a:r>
              <a:rPr lang="es-VE" sz="900" dirty="0"/>
              <a:t> </a:t>
            </a:r>
          </a:p>
          <a:p>
            <a:endParaRPr lang="es-VE" sz="900" dirty="0"/>
          </a:p>
          <a:p>
            <a:endParaRPr lang="es-VE" sz="900" b="1" dirty="0"/>
          </a:p>
          <a:p>
            <a:endParaRPr lang="es-ES" sz="900" dirty="0"/>
          </a:p>
          <a:p>
            <a:pPr lvl="0"/>
            <a:r>
              <a:rPr lang="es-VE" sz="900" b="1" dirty="0"/>
              <a:t>2.   Reportan incremento de 20,83% en la producción nacional de carne.</a:t>
            </a:r>
          </a:p>
          <a:p>
            <a:pPr lvl="0"/>
            <a:endParaRPr lang="es-VE" sz="900" dirty="0"/>
          </a:p>
          <a:p>
            <a:r>
              <a:rPr lang="es-VE" sz="900" dirty="0"/>
              <a:t>El mandatario de Táchira, Freddy Bernal, dijo que el alza en la producción significó un impacto positivo en la economía del país.</a:t>
            </a:r>
          </a:p>
          <a:p>
            <a:endParaRPr lang="es-VE" sz="900" dirty="0"/>
          </a:p>
          <a:p>
            <a:r>
              <a:rPr lang="es-VE" sz="900" dirty="0"/>
              <a:t>Cifras aportadas por el gobernador de Táchira, Freddy Bernal, indican que la producción nacional de carne incrementó en un 20,83%  en 2024, ya que pasó de 240 mil toneladas a 290 mil toneladas.</a:t>
            </a:r>
          </a:p>
          <a:p>
            <a:endParaRPr lang="es-VE" sz="900" dirty="0"/>
          </a:p>
          <a:p>
            <a:r>
              <a:rPr lang="es-VE" sz="900" dirty="0"/>
              <a:t>“Este avance implica un impacto positivo en la economía, generando empleo y prosperidad”, dijo el mandatario local durante su intervención en la 69ª edición de la Feria Ganadera 2025 que se desarrolla en Táchira.</a:t>
            </a:r>
          </a:p>
          <a:p>
            <a:endParaRPr lang="es-VE" sz="900" dirty="0"/>
          </a:p>
          <a:p>
            <a:r>
              <a:rPr lang="es-VE" sz="900" dirty="0"/>
              <a:t>No obstante, Bernal apuntó que para este año estiman impulsar el crecimiento agropecuario, por lo que participó en una reunión de trabajo con 48 presidentes de asociaciones de ganaderos. Allí se conformaron dos comisiones, una enfocada en el sector bovino y otra en el sector platanero.</a:t>
            </a:r>
          </a:p>
          <a:p>
            <a:endParaRPr lang="es-VE" sz="900" dirty="0"/>
          </a:p>
          <a:p>
            <a:r>
              <a:rPr lang="es-VE" sz="900" dirty="0"/>
              <a:t>En esta feria ganadera, que se realiza en las instalaciones de la Asociación de Ganaderos del Táchira (Asogata), participaron 750 animales para juzgar y 47 ganaderías, indica una nota de VTV.</a:t>
            </a:r>
          </a:p>
          <a:p>
            <a:endParaRPr lang="es-VE" sz="900" dirty="0"/>
          </a:p>
          <a:p>
            <a:r>
              <a:rPr lang="es-VE" sz="900" b="1" dirty="0"/>
              <a:t>Fecha: </a:t>
            </a:r>
            <a:r>
              <a:rPr lang="es-VE" sz="900" dirty="0">
                <a:hlinkClick r:id="rId13"/>
              </a:rPr>
              <a:t>https://www.bancaynegocios.com/reportan-incremento-de-20punto83-porciento-en-la-produccion-nacional-de-carne/</a:t>
            </a:r>
            <a:r>
              <a:rPr lang="es-VE" sz="900" dirty="0"/>
              <a:t> </a:t>
            </a:r>
          </a:p>
          <a:p>
            <a:endParaRPr lang="es-VE" sz="900" dirty="0"/>
          </a:p>
          <a:p>
            <a:endParaRPr lang="es-VE" sz="900" dirty="0"/>
          </a:p>
        </p:txBody>
      </p:sp>
      <p:sp>
        <p:nvSpPr>
          <p:cNvPr id="82" name="CuadroTexto 81">
            <a:extLst>
              <a:ext uri="{FF2B5EF4-FFF2-40B4-BE49-F238E27FC236}">
                <a16:creationId xmlns:a16="http://schemas.microsoft.com/office/drawing/2014/main" xmlns="" id="{8D410C87-D023-D342-B672-99FF0A6A749D}"/>
              </a:ext>
            </a:extLst>
          </p:cNvPr>
          <p:cNvSpPr txBox="1"/>
          <p:nvPr/>
        </p:nvSpPr>
        <p:spPr>
          <a:xfrm>
            <a:off x="3981406" y="17442220"/>
            <a:ext cx="3177986" cy="488980"/>
          </a:xfrm>
          <a:prstGeom prst="rect">
            <a:avLst/>
          </a:prstGeom>
          <a:noFill/>
        </p:spPr>
        <p:txBody>
          <a:bodyPr wrap="none" rtlCol="0">
            <a:spAutoFit/>
          </a:bodyPr>
          <a:lstStyle/>
          <a:p>
            <a:pPr algn="r">
              <a:lnSpc>
                <a:spcPts val="3040"/>
              </a:lnSpc>
            </a:pPr>
            <a:r>
              <a:rPr lang="es-VE" sz="3200" b="1" dirty="0">
                <a:solidFill>
                  <a:schemeClr val="accent1"/>
                </a:solidFill>
                <a:latin typeface="Arial Black" panose="020B0604020202020204" pitchFamily="34" charset="0"/>
                <a:cs typeface="Arial Black" panose="020B0604020202020204" pitchFamily="34" charset="0"/>
              </a:rPr>
              <a:t>NACIONALES</a:t>
            </a:r>
          </a:p>
        </p:txBody>
      </p:sp>
      <p:sp>
        <p:nvSpPr>
          <p:cNvPr id="83" name="CuadroTexto 82">
            <a:extLst>
              <a:ext uri="{FF2B5EF4-FFF2-40B4-BE49-F238E27FC236}">
                <a16:creationId xmlns:a16="http://schemas.microsoft.com/office/drawing/2014/main" xmlns="" id="{B0A9E220-D370-EE48-A7A5-CECAA2353B40}"/>
              </a:ext>
            </a:extLst>
          </p:cNvPr>
          <p:cNvSpPr txBox="1"/>
          <p:nvPr/>
        </p:nvSpPr>
        <p:spPr>
          <a:xfrm>
            <a:off x="2037866" y="17342965"/>
            <a:ext cx="2122697" cy="584775"/>
          </a:xfrm>
          <a:prstGeom prst="rect">
            <a:avLst/>
          </a:prstGeom>
          <a:noFill/>
        </p:spPr>
        <p:txBody>
          <a:bodyPr wrap="none" rtlCol="0">
            <a:spAutoFit/>
          </a:bodyPr>
          <a:lstStyle/>
          <a:p>
            <a:pPr algn="r"/>
            <a:r>
              <a:rPr lang="es-VE" sz="3100" dirty="0">
                <a:solidFill>
                  <a:schemeClr val="tx1">
                    <a:lumMod val="75000"/>
                    <a:lumOff val="25000"/>
                  </a:schemeClr>
                </a:solidFill>
                <a:latin typeface="Arial" panose="020B0604020202020204" pitchFamily="34" charset="0"/>
                <a:cs typeface="Arial" panose="020B0604020202020204" pitchFamily="34" charset="0"/>
              </a:rPr>
              <a:t>NOTICIAS</a:t>
            </a:r>
          </a:p>
        </p:txBody>
      </p:sp>
      <p:sp>
        <p:nvSpPr>
          <p:cNvPr id="87" name="CuadroTexto 86">
            <a:extLst>
              <a:ext uri="{FF2B5EF4-FFF2-40B4-BE49-F238E27FC236}">
                <a16:creationId xmlns:a16="http://schemas.microsoft.com/office/drawing/2014/main" xmlns="" id="{66C5DF7F-A499-574C-8BAA-A0DFC41046C6}"/>
              </a:ext>
            </a:extLst>
          </p:cNvPr>
          <p:cNvSpPr txBox="1"/>
          <p:nvPr/>
        </p:nvSpPr>
        <p:spPr>
          <a:xfrm>
            <a:off x="4309713" y="22917765"/>
            <a:ext cx="4591834" cy="488980"/>
          </a:xfrm>
          <a:prstGeom prst="rect">
            <a:avLst/>
          </a:prstGeom>
          <a:noFill/>
        </p:spPr>
        <p:txBody>
          <a:bodyPr wrap="none" rtlCol="0">
            <a:spAutoFit/>
          </a:bodyPr>
          <a:lstStyle/>
          <a:p>
            <a:pPr algn="r">
              <a:lnSpc>
                <a:spcPts val="3040"/>
              </a:lnSpc>
            </a:pPr>
            <a:r>
              <a:rPr lang="es-VE" sz="3200" b="1" dirty="0">
                <a:solidFill>
                  <a:schemeClr val="accent1"/>
                </a:solidFill>
                <a:latin typeface="Arial Black" panose="020B0604020202020204" pitchFamily="34" charset="0"/>
                <a:cs typeface="Arial Black" panose="020B0604020202020204" pitchFamily="34" charset="0"/>
              </a:rPr>
              <a:t>INTERNACIONALES</a:t>
            </a:r>
          </a:p>
        </p:txBody>
      </p:sp>
      <p:sp>
        <p:nvSpPr>
          <p:cNvPr id="88" name="CuadroTexto 87">
            <a:extLst>
              <a:ext uri="{FF2B5EF4-FFF2-40B4-BE49-F238E27FC236}">
                <a16:creationId xmlns:a16="http://schemas.microsoft.com/office/drawing/2014/main" xmlns="" id="{0CCC2D20-C691-814E-9A19-F8F859331E97}"/>
              </a:ext>
            </a:extLst>
          </p:cNvPr>
          <p:cNvSpPr txBox="1"/>
          <p:nvPr/>
        </p:nvSpPr>
        <p:spPr>
          <a:xfrm>
            <a:off x="2392152" y="22813433"/>
            <a:ext cx="2122697" cy="584775"/>
          </a:xfrm>
          <a:prstGeom prst="rect">
            <a:avLst/>
          </a:prstGeom>
          <a:noFill/>
        </p:spPr>
        <p:txBody>
          <a:bodyPr wrap="none" rtlCol="0">
            <a:spAutoFit/>
          </a:bodyPr>
          <a:lstStyle/>
          <a:p>
            <a:pPr algn="r"/>
            <a:r>
              <a:rPr lang="es-VE" sz="3100" dirty="0">
                <a:solidFill>
                  <a:schemeClr val="tx1">
                    <a:lumMod val="75000"/>
                    <a:lumOff val="25000"/>
                  </a:schemeClr>
                </a:solidFill>
                <a:latin typeface="Arial" panose="020B0604020202020204" pitchFamily="34" charset="0"/>
                <a:cs typeface="Arial" panose="020B0604020202020204" pitchFamily="34" charset="0"/>
              </a:rPr>
              <a:t>NOTICIAS</a:t>
            </a:r>
          </a:p>
        </p:txBody>
      </p:sp>
      <p:sp>
        <p:nvSpPr>
          <p:cNvPr id="4" name="Rectángulo 3">
            <a:extLst>
              <a:ext uri="{FF2B5EF4-FFF2-40B4-BE49-F238E27FC236}">
                <a16:creationId xmlns:a16="http://schemas.microsoft.com/office/drawing/2014/main" xmlns="" id="{E83804F0-A204-234C-9D39-1F27BDB7BB61}"/>
              </a:ext>
            </a:extLst>
          </p:cNvPr>
          <p:cNvSpPr/>
          <p:nvPr/>
        </p:nvSpPr>
        <p:spPr>
          <a:xfrm>
            <a:off x="1890362" y="22777441"/>
            <a:ext cx="6987447" cy="7198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rgbClr val="009193"/>
              </a:solidFill>
            </a:endParaRPr>
          </a:p>
        </p:txBody>
      </p:sp>
      <p:sp>
        <p:nvSpPr>
          <p:cNvPr id="106" name="Rectangle 7">
            <a:extLst>
              <a:ext uri="{FF2B5EF4-FFF2-40B4-BE49-F238E27FC236}">
                <a16:creationId xmlns:a16="http://schemas.microsoft.com/office/drawing/2014/main" xmlns="" id="{6A551253-8663-B448-AB19-94977C974DA5}"/>
              </a:ext>
            </a:extLst>
          </p:cNvPr>
          <p:cNvSpPr>
            <a:spLocks noChangeArrowheads="1"/>
          </p:cNvSpPr>
          <p:nvPr/>
        </p:nvSpPr>
        <p:spPr bwMode="auto">
          <a:xfrm rot="10800000" flipV="1">
            <a:off x="5786856" y="7692743"/>
            <a:ext cx="3897325" cy="5078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66675"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indent="0" algn="ctr"/>
            <a:r>
              <a:rPr lang="es-VE" sz="900" b="1" dirty="0"/>
              <a:t>GRÁFICO N°2: EURO STOXX 50 </a:t>
            </a:r>
            <a:endParaRPr lang="es-VE" sz="900" dirty="0"/>
          </a:p>
          <a:p>
            <a:pPr indent="0" algn="just"/>
            <a:r>
              <a:rPr lang="es-VE" sz="900" dirty="0"/>
              <a:t>El Euro Stoxx 50 se expande esta semana en 1,90%. Su cotización al cierre de la actual semana es positiva y culmina en 5.286,87 puntos.</a:t>
            </a:r>
            <a:endParaRPr lang="es-ES" sz="900" dirty="0"/>
          </a:p>
        </p:txBody>
      </p:sp>
      <p:sp>
        <p:nvSpPr>
          <p:cNvPr id="107" name="12 CuadroTexto">
            <a:extLst>
              <a:ext uri="{FF2B5EF4-FFF2-40B4-BE49-F238E27FC236}">
                <a16:creationId xmlns:a16="http://schemas.microsoft.com/office/drawing/2014/main" xmlns="" id="{93430C6D-0F81-FE44-A079-3802C55FE8E0}"/>
              </a:ext>
            </a:extLst>
          </p:cNvPr>
          <p:cNvSpPr txBox="1"/>
          <p:nvPr/>
        </p:nvSpPr>
        <p:spPr>
          <a:xfrm>
            <a:off x="5761067" y="11662780"/>
            <a:ext cx="3273200" cy="323165"/>
          </a:xfrm>
          <a:prstGeom prst="rect">
            <a:avLst/>
          </a:prstGeom>
          <a:noFill/>
        </p:spPr>
        <p:txBody>
          <a:bodyPr wrap="square" rtlCol="0">
            <a:spAutoFit/>
          </a:bodyPr>
          <a:lstStyle/>
          <a:p>
            <a:r>
              <a:rPr lang="es-VE" sz="700" dirty="0"/>
              <a:t>Fuente: </a:t>
            </a:r>
            <a:r>
              <a:rPr lang="es-VE" sz="800" dirty="0"/>
              <a:t>Elaboración propia GEE según cifras estadísticas </a:t>
            </a:r>
            <a:r>
              <a:rPr lang="es-VE" sz="800" dirty="0" err="1"/>
              <a:t>Investing</a:t>
            </a:r>
            <a:r>
              <a:rPr lang="es-VE" sz="800" dirty="0"/>
              <a:t> y OPEP.</a:t>
            </a:r>
          </a:p>
          <a:p>
            <a:endParaRPr lang="es-VE" sz="700" dirty="0"/>
          </a:p>
        </p:txBody>
      </p:sp>
      <p:sp>
        <p:nvSpPr>
          <p:cNvPr id="109" name="7 Rectángulo">
            <a:extLst>
              <a:ext uri="{FF2B5EF4-FFF2-40B4-BE49-F238E27FC236}">
                <a16:creationId xmlns:a16="http://schemas.microsoft.com/office/drawing/2014/main" xmlns="" id="{15C9A6D8-2FD5-774F-A513-008ADD8B02BC}"/>
              </a:ext>
            </a:extLst>
          </p:cNvPr>
          <p:cNvSpPr/>
          <p:nvPr/>
        </p:nvSpPr>
        <p:spPr>
          <a:xfrm>
            <a:off x="5786858" y="9038207"/>
            <a:ext cx="3897325" cy="507831"/>
          </a:xfrm>
          <a:prstGeom prst="rect">
            <a:avLst/>
          </a:prstGeom>
        </p:spPr>
        <p:txBody>
          <a:bodyPr wrap="square">
            <a:spAutoFit/>
          </a:bodyPr>
          <a:lstStyle/>
          <a:p>
            <a:pPr algn="ctr"/>
            <a:r>
              <a:rPr lang="es-VE" sz="900" b="1" dirty="0"/>
              <a:t>GRÁFICO N°3: ORO</a:t>
            </a:r>
          </a:p>
          <a:p>
            <a:pPr algn="just"/>
            <a:r>
              <a:rPr lang="es-VE" sz="900" dirty="0"/>
              <a:t>El oro experimenta una recuperación de 3,00% respecto a la semana  anterior. Se cotiza al cierre en $2.835,00 la onza troy.</a:t>
            </a:r>
            <a:endParaRPr lang="es-ES" sz="900" dirty="0"/>
          </a:p>
        </p:txBody>
      </p:sp>
      <p:sp>
        <p:nvSpPr>
          <p:cNvPr id="113" name="17 Rectángulo">
            <a:extLst>
              <a:ext uri="{FF2B5EF4-FFF2-40B4-BE49-F238E27FC236}">
                <a16:creationId xmlns:a16="http://schemas.microsoft.com/office/drawing/2014/main" xmlns="" id="{65A0429F-4D13-C444-A185-BE1DEE4BBC0F}"/>
              </a:ext>
            </a:extLst>
          </p:cNvPr>
          <p:cNvSpPr/>
          <p:nvPr/>
        </p:nvSpPr>
        <p:spPr>
          <a:xfrm>
            <a:off x="968920" y="10575596"/>
            <a:ext cx="4415166" cy="507831"/>
          </a:xfrm>
          <a:prstGeom prst="rect">
            <a:avLst/>
          </a:prstGeom>
        </p:spPr>
        <p:txBody>
          <a:bodyPr wrap="square">
            <a:spAutoFit/>
          </a:bodyPr>
          <a:lstStyle/>
          <a:p>
            <a:pPr algn="ctr"/>
            <a:r>
              <a:rPr lang="es-VE" sz="900" b="1" dirty="0"/>
              <a:t>GRÁFICO N°4: PRECIO DE  LA  CANASTA PETROLERA </a:t>
            </a:r>
          </a:p>
          <a:p>
            <a:pPr algn="just"/>
            <a:r>
              <a:rPr lang="es-VE" sz="900" dirty="0"/>
              <a:t>Semana de contracción en el mercado del crudo. La cesta OPEP se cotiza en $79,31el barril. El Brent culmina en $76,76 y el WTI en $72,53.</a:t>
            </a:r>
            <a:endParaRPr lang="es-ES" sz="900" dirty="0"/>
          </a:p>
        </p:txBody>
      </p:sp>
      <p:sp>
        <p:nvSpPr>
          <p:cNvPr id="118" name="7 Rectángulo">
            <a:extLst>
              <a:ext uri="{FF2B5EF4-FFF2-40B4-BE49-F238E27FC236}">
                <a16:creationId xmlns:a16="http://schemas.microsoft.com/office/drawing/2014/main" xmlns="" id="{7D9840E4-11C1-D24A-A4AF-DB84D7B4265C}"/>
              </a:ext>
            </a:extLst>
          </p:cNvPr>
          <p:cNvSpPr/>
          <p:nvPr/>
        </p:nvSpPr>
        <p:spPr>
          <a:xfrm>
            <a:off x="1032974" y="12350062"/>
            <a:ext cx="4263678" cy="646331"/>
          </a:xfrm>
          <a:prstGeom prst="rect">
            <a:avLst/>
          </a:prstGeom>
        </p:spPr>
        <p:txBody>
          <a:bodyPr wrap="square">
            <a:spAutoFit/>
          </a:bodyPr>
          <a:lstStyle/>
          <a:p>
            <a:pPr algn="ctr"/>
            <a:r>
              <a:rPr lang="es-VE" sz="900" b="1" dirty="0"/>
              <a:t> GRÁFICO N°5: EUR/USD </a:t>
            </a:r>
          </a:p>
          <a:p>
            <a:pPr algn="just"/>
            <a:r>
              <a:rPr lang="es-VE" sz="900" dirty="0"/>
              <a:t>Apreciación del Dólar frente al Euro.  La relación entre ambas monedas culmina a razón de $1,0362 por cada Euro. A inicios de semana la relación era de $1,0428 por cada unidad de la moneda europea. </a:t>
            </a:r>
          </a:p>
        </p:txBody>
      </p:sp>
      <p:sp>
        <p:nvSpPr>
          <p:cNvPr id="119" name="17 Rectángulo">
            <a:extLst>
              <a:ext uri="{FF2B5EF4-FFF2-40B4-BE49-F238E27FC236}">
                <a16:creationId xmlns:a16="http://schemas.microsoft.com/office/drawing/2014/main" xmlns="" id="{8BAD2F6A-0BF1-1C46-98B8-B81520B4D8E2}"/>
              </a:ext>
            </a:extLst>
          </p:cNvPr>
          <p:cNvSpPr/>
          <p:nvPr/>
        </p:nvSpPr>
        <p:spPr>
          <a:xfrm>
            <a:off x="1032974" y="14372027"/>
            <a:ext cx="4263678" cy="2708434"/>
          </a:xfrm>
          <a:prstGeom prst="rect">
            <a:avLst/>
          </a:prstGeom>
        </p:spPr>
        <p:txBody>
          <a:bodyPr wrap="square" numCol="1">
            <a:spAutoFit/>
          </a:bodyPr>
          <a:lstStyle/>
          <a:p>
            <a:pPr algn="ctr"/>
            <a:r>
              <a:rPr lang="es-VE" sz="1000" b="1" dirty="0"/>
              <a:t>GRÁFICO N°6: RENDIMIENTO FINANCIERO SEMANAL</a:t>
            </a:r>
          </a:p>
          <a:p>
            <a:pPr algn="just"/>
            <a:endParaRPr lang="es-VE" sz="1000" b="1" dirty="0"/>
          </a:p>
          <a:p>
            <a:pPr algn="just"/>
            <a:r>
              <a:rPr lang="es-VE" sz="900" dirty="0"/>
              <a:t>Semana mixta en cuantos a nuestros indicadores. Las cestas se contraen al igual que el Dow Jones. El índice norteamericano lo hace -0,38%. La cestas Brent         -0,42%, WTI -0,87% y OPEP -1,71%.</a:t>
            </a:r>
          </a:p>
          <a:p>
            <a:pPr algn="just"/>
            <a:endParaRPr lang="es-VE" sz="900" dirty="0"/>
          </a:p>
          <a:p>
            <a:pPr algn="just"/>
            <a:r>
              <a:rPr lang="es-VE" sz="900" dirty="0"/>
              <a:t>Los metales avanzan por el orden del cobre 1,69%, el oro 3,00% y la plata 6,54%.</a:t>
            </a:r>
          </a:p>
          <a:p>
            <a:pPr algn="just"/>
            <a:endParaRPr lang="es-VE" sz="900" dirty="0"/>
          </a:p>
          <a:p>
            <a:pPr algn="just"/>
            <a:r>
              <a:rPr lang="es-VE" sz="900" dirty="0"/>
              <a:t>Los índices sostienen un progreso por el orden Nikkei 225 0,02%, Bovespa 1,02%, China H-Shares 1,31%, Euro Stoxx 50 1,90%, FTSE 100 2,00% y DAX 2,11%.</a:t>
            </a:r>
          </a:p>
          <a:p>
            <a:pPr algn="just"/>
            <a:endParaRPr lang="es-VE" sz="900" dirty="0"/>
          </a:p>
          <a:p>
            <a:pPr algn="just"/>
            <a:endParaRPr lang="es-VE" sz="900" dirty="0"/>
          </a:p>
          <a:p>
            <a:pPr algn="just"/>
            <a:r>
              <a:rPr lang="es-VE" sz="900" dirty="0"/>
              <a:t> </a:t>
            </a:r>
            <a:endParaRPr lang="es-ES" sz="900" dirty="0"/>
          </a:p>
          <a:p>
            <a:pPr algn="just"/>
            <a:endParaRPr lang="es-ES" sz="900" dirty="0"/>
          </a:p>
          <a:p>
            <a:pPr algn="just"/>
            <a:endParaRPr lang="es-ES" sz="900" dirty="0"/>
          </a:p>
          <a:p>
            <a:pPr algn="just"/>
            <a:endParaRPr lang="es-VE" sz="900" dirty="0"/>
          </a:p>
          <a:p>
            <a:pPr algn="just"/>
            <a:endParaRPr lang="es-VE" sz="900" dirty="0"/>
          </a:p>
          <a:p>
            <a:pPr algn="just"/>
            <a:endParaRPr lang="es-VE" sz="900" dirty="0"/>
          </a:p>
          <a:p>
            <a:pPr algn="just"/>
            <a:endParaRPr lang="es-VE" sz="600" dirty="0"/>
          </a:p>
        </p:txBody>
      </p:sp>
      <p:pic>
        <p:nvPicPr>
          <p:cNvPr id="3" name="Imagen 2">
            <a:extLst>
              <a:ext uri="{FF2B5EF4-FFF2-40B4-BE49-F238E27FC236}">
                <a16:creationId xmlns:a16="http://schemas.microsoft.com/office/drawing/2014/main" xmlns="" id="{BB0E66C4-7AF0-3442-8844-0AB1D44C311C}"/>
              </a:ext>
            </a:extLst>
          </p:cNvPr>
          <p:cNvPicPr>
            <a:picLocks noChangeAspect="1"/>
          </p:cNvPicPr>
          <p:nvPr/>
        </p:nvPicPr>
        <p:blipFill>
          <a:blip r:embed="rId14"/>
          <a:stretch>
            <a:fillRect/>
          </a:stretch>
        </p:blipFill>
        <p:spPr>
          <a:xfrm>
            <a:off x="9061399" y="12516967"/>
            <a:ext cx="1297556" cy="1297556"/>
          </a:xfrm>
          <a:prstGeom prst="rect">
            <a:avLst/>
          </a:prstGeom>
        </p:spPr>
      </p:pic>
      <p:sp>
        <p:nvSpPr>
          <p:cNvPr id="2" name="Rectángulo 1">
            <a:extLst>
              <a:ext uri="{FF2B5EF4-FFF2-40B4-BE49-F238E27FC236}">
                <a16:creationId xmlns:a16="http://schemas.microsoft.com/office/drawing/2014/main" xmlns="" id="{36993E9E-B92F-D744-9D19-7124C47AFFAF}"/>
              </a:ext>
            </a:extLst>
          </p:cNvPr>
          <p:cNvSpPr/>
          <p:nvPr/>
        </p:nvSpPr>
        <p:spPr>
          <a:xfrm>
            <a:off x="1166986" y="7383547"/>
            <a:ext cx="3347863" cy="215444"/>
          </a:xfrm>
          <a:prstGeom prst="rect">
            <a:avLst/>
          </a:prstGeom>
        </p:spPr>
        <p:txBody>
          <a:bodyPr wrap="square">
            <a:spAutoFit/>
          </a:bodyPr>
          <a:lstStyle/>
          <a:p>
            <a:r>
              <a:rPr lang="es-VE" sz="800" dirty="0">
                <a:latin typeface="Calibri" panose="020F0502020204030204" pitchFamily="34" charset="0"/>
                <a:ea typeface="Calibri" panose="020F0502020204030204" pitchFamily="34" charset="0"/>
                <a:cs typeface="Times New Roman" panose="02020603050405020304" pitchFamily="18" charset="0"/>
              </a:rPr>
              <a:t>Fuente: </a:t>
            </a:r>
            <a:r>
              <a:rPr lang="es-VE" sz="800" dirty="0"/>
              <a:t>Elaboración propia GEE según cifras estadísticas de </a:t>
            </a:r>
            <a:r>
              <a:rPr lang="es-VE" sz="800" dirty="0" err="1"/>
              <a:t>Investing</a:t>
            </a:r>
            <a:r>
              <a:rPr lang="es-VE" sz="800" dirty="0"/>
              <a:t>.</a:t>
            </a:r>
            <a:endParaRPr lang="es-ES" sz="800" dirty="0"/>
          </a:p>
        </p:txBody>
      </p:sp>
      <p:sp>
        <p:nvSpPr>
          <p:cNvPr id="59" name="Rectángulo 58">
            <a:extLst>
              <a:ext uri="{FF2B5EF4-FFF2-40B4-BE49-F238E27FC236}">
                <a16:creationId xmlns:a16="http://schemas.microsoft.com/office/drawing/2014/main" xmlns="" id="{28D53BE3-9F8C-D942-818A-FDB81630F40D}"/>
              </a:ext>
            </a:extLst>
          </p:cNvPr>
          <p:cNvSpPr/>
          <p:nvPr/>
        </p:nvSpPr>
        <p:spPr>
          <a:xfrm>
            <a:off x="4056412" y="6926389"/>
            <a:ext cx="5029200" cy="215444"/>
          </a:xfrm>
          <a:prstGeom prst="rect">
            <a:avLst/>
          </a:prstGeom>
        </p:spPr>
        <p:txBody>
          <a:bodyPr>
            <a:spAutoFit/>
          </a:bodyPr>
          <a:lstStyle/>
          <a:p>
            <a:pPr algn="r"/>
            <a:r>
              <a:rPr lang="es-VE" sz="800" dirty="0">
                <a:latin typeface="Calibri" panose="020F0502020204030204" pitchFamily="34" charset="0"/>
                <a:ea typeface="Calibri" panose="020F0502020204030204" pitchFamily="34" charset="0"/>
                <a:cs typeface="Times New Roman" panose="02020603050405020304" pitchFamily="18" charset="0"/>
              </a:rPr>
              <a:t>Fuente: </a:t>
            </a:r>
            <a:r>
              <a:rPr lang="es-VE" sz="800" b="1" dirty="0"/>
              <a:t>Elaboración propia GEE según cifras estadísticas de </a:t>
            </a:r>
            <a:r>
              <a:rPr lang="es-VE" sz="800" b="1" dirty="0" err="1"/>
              <a:t>Investing</a:t>
            </a:r>
            <a:r>
              <a:rPr lang="es-VE" sz="800" b="1" dirty="0"/>
              <a:t>.</a:t>
            </a:r>
            <a:endParaRPr lang="es-ES" sz="800" dirty="0"/>
          </a:p>
        </p:txBody>
      </p:sp>
      <p:graphicFrame>
        <p:nvGraphicFramePr>
          <p:cNvPr id="21" name="Tabla 20">
            <a:extLst>
              <a:ext uri="{FF2B5EF4-FFF2-40B4-BE49-F238E27FC236}">
                <a16:creationId xmlns:a16="http://schemas.microsoft.com/office/drawing/2014/main" xmlns="" id="{48958FAB-FDE2-2041-B674-31FA972B4862}"/>
              </a:ext>
            </a:extLst>
          </p:cNvPr>
          <p:cNvGraphicFramePr>
            <a:graphicFrameLocks noGrp="1"/>
          </p:cNvGraphicFramePr>
          <p:nvPr>
            <p:extLst>
              <p:ext uri="{D42A27DB-BD31-4B8C-83A1-F6EECF244321}">
                <p14:modId xmlns:p14="http://schemas.microsoft.com/office/powerpoint/2010/main" xmlns="" val="1006018735"/>
              </p:ext>
            </p:extLst>
          </p:nvPr>
        </p:nvGraphicFramePr>
        <p:xfrm>
          <a:off x="2037866" y="13459549"/>
          <a:ext cx="2163445" cy="420624"/>
        </p:xfrm>
        <a:graphic>
          <a:graphicData uri="http://schemas.openxmlformats.org/drawingml/2006/table">
            <a:tbl>
              <a:tblPr firstRow="1" firstCol="1" bandRow="1">
                <a:tableStyleId>{5C22544A-7EE6-4342-B048-85BDC9FD1C3A}</a:tableStyleId>
              </a:tblPr>
              <a:tblGrid>
                <a:gridCol w="990600">
                  <a:extLst>
                    <a:ext uri="{9D8B030D-6E8A-4147-A177-3AD203B41FA5}">
                      <a16:colId xmlns:a16="http://schemas.microsoft.com/office/drawing/2014/main" xmlns="" val="2261118578"/>
                    </a:ext>
                  </a:extLst>
                </a:gridCol>
                <a:gridCol w="1172845">
                  <a:extLst>
                    <a:ext uri="{9D8B030D-6E8A-4147-A177-3AD203B41FA5}">
                      <a16:colId xmlns:a16="http://schemas.microsoft.com/office/drawing/2014/main" xmlns="" val="2800966168"/>
                    </a:ext>
                  </a:extLst>
                </a:gridCol>
              </a:tblGrid>
              <a:tr h="180975">
                <a:tc>
                  <a:txBody>
                    <a:bodyPr/>
                    <a:lstStyle/>
                    <a:p>
                      <a:pPr algn="ctr">
                        <a:lnSpc>
                          <a:spcPct val="115000"/>
                        </a:lnSpc>
                        <a:spcAft>
                          <a:spcPts val="1000"/>
                        </a:spcAft>
                      </a:pPr>
                      <a:r>
                        <a:rPr lang="es-VE" sz="1200" dirty="0">
                          <a:effectLst/>
                        </a:rPr>
                        <a:t>Divisa</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es-VE" sz="1200" dirty="0">
                          <a:effectLst/>
                        </a:rPr>
                        <a:t>Var. semanal %</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760664044"/>
                  </a:ext>
                </a:extLst>
              </a:tr>
              <a:tr h="180975">
                <a:tc>
                  <a:txBody>
                    <a:bodyPr/>
                    <a:lstStyle/>
                    <a:p>
                      <a:pPr algn="ctr">
                        <a:lnSpc>
                          <a:spcPct val="115000"/>
                        </a:lnSpc>
                        <a:spcAft>
                          <a:spcPts val="1000"/>
                        </a:spcAft>
                      </a:pPr>
                      <a:r>
                        <a:rPr lang="es-VE" sz="1200" dirty="0">
                          <a:effectLst/>
                        </a:rPr>
                        <a:t>EUR/USD </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1000"/>
                        </a:spcAft>
                      </a:pPr>
                      <a:r>
                        <a:rPr lang="es-VE" sz="1200" dirty="0">
                          <a:effectLst/>
                        </a:rPr>
                        <a:t>-1,23%</a:t>
                      </a:r>
                      <a:endParaRPr lang="es-V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2645680270"/>
                  </a:ext>
                </a:extLst>
              </a:tr>
            </a:tbl>
          </a:graphicData>
        </a:graphic>
      </p:graphicFrame>
      <p:graphicFrame>
        <p:nvGraphicFramePr>
          <p:cNvPr id="6" name="Tabla 5">
            <a:extLst>
              <a:ext uri="{FF2B5EF4-FFF2-40B4-BE49-F238E27FC236}">
                <a16:creationId xmlns:a16="http://schemas.microsoft.com/office/drawing/2014/main" xmlns="" id="{73B2CB40-C0E7-CA45-8354-58F9251C3328}"/>
              </a:ext>
            </a:extLst>
          </p:cNvPr>
          <p:cNvGraphicFramePr>
            <a:graphicFrameLocks noGrp="1"/>
          </p:cNvGraphicFramePr>
          <p:nvPr>
            <p:extLst>
              <p:ext uri="{D42A27DB-BD31-4B8C-83A1-F6EECF244321}">
                <p14:modId xmlns:p14="http://schemas.microsoft.com/office/powerpoint/2010/main" xmlns="" val="2992291235"/>
              </p:ext>
            </p:extLst>
          </p:nvPr>
        </p:nvGraphicFramePr>
        <p:xfrm>
          <a:off x="6425342" y="12008574"/>
          <a:ext cx="2085975" cy="718566"/>
        </p:xfrm>
        <a:graphic>
          <a:graphicData uri="http://schemas.openxmlformats.org/drawingml/2006/table">
            <a:tbl>
              <a:tblPr bandRow="1">
                <a:tableStyleId>{5C22544A-7EE6-4342-B048-85BDC9FD1C3A}</a:tableStyleId>
              </a:tblPr>
              <a:tblGrid>
                <a:gridCol w="960948">
                  <a:extLst>
                    <a:ext uri="{9D8B030D-6E8A-4147-A177-3AD203B41FA5}">
                      <a16:colId xmlns:a16="http://schemas.microsoft.com/office/drawing/2014/main" xmlns="" val="851282673"/>
                    </a:ext>
                  </a:extLst>
                </a:gridCol>
                <a:gridCol w="1125027">
                  <a:extLst>
                    <a:ext uri="{9D8B030D-6E8A-4147-A177-3AD203B41FA5}">
                      <a16:colId xmlns:a16="http://schemas.microsoft.com/office/drawing/2014/main" xmlns="" val="3228202972"/>
                    </a:ext>
                  </a:extLst>
                </a:gridCol>
              </a:tblGrid>
              <a:tr h="157480">
                <a:tc>
                  <a:txBody>
                    <a:bodyPr/>
                    <a:lstStyle/>
                    <a:p>
                      <a:pPr algn="ctr">
                        <a:lnSpc>
                          <a:spcPct val="115000"/>
                        </a:lnSpc>
                        <a:spcAft>
                          <a:spcPts val="1000"/>
                        </a:spcAft>
                      </a:pPr>
                      <a:r>
                        <a:rPr lang="es-VE" sz="1100" dirty="0">
                          <a:effectLst/>
                        </a:rPr>
                        <a:t>Petróleo </a:t>
                      </a:r>
                      <a:endParaRPr lang="es-VE" sz="11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es-VE" sz="1100" dirty="0">
                          <a:effectLst/>
                        </a:rPr>
                        <a:t>Var % semanal</a:t>
                      </a:r>
                      <a:endParaRPr lang="es-VE" sz="11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xmlns="" val="2176193702"/>
                  </a:ext>
                </a:extLst>
              </a:tr>
              <a:tr h="157480">
                <a:tc>
                  <a:txBody>
                    <a:bodyPr/>
                    <a:lstStyle/>
                    <a:p>
                      <a:pPr algn="ctr">
                        <a:lnSpc>
                          <a:spcPct val="115000"/>
                        </a:lnSpc>
                        <a:spcAft>
                          <a:spcPts val="1000"/>
                        </a:spcAft>
                      </a:pPr>
                      <a:r>
                        <a:rPr lang="es-VE" sz="1000" dirty="0">
                          <a:effectLst/>
                        </a:rPr>
                        <a:t>OPEP</a:t>
                      </a:r>
                      <a:endParaRPr lang="es-VE" sz="11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es-VE" sz="1000" b="0" dirty="0">
                          <a:solidFill>
                            <a:srgbClr val="000000"/>
                          </a:solidFill>
                          <a:effectLst/>
                          <a:latin typeface="Arial"/>
                          <a:ea typeface="Calibri"/>
                        </a:rPr>
                        <a:t>-1,71%</a:t>
                      </a:r>
                      <a:endParaRPr lang="es-VE" sz="1000" b="0" dirty="0">
                        <a:effectLst/>
                        <a:latin typeface="Calibri"/>
                        <a:ea typeface="Calibri"/>
                      </a:endParaRPr>
                    </a:p>
                  </a:txBody>
                  <a:tcPr marL="44450" marR="44450" marT="0" marB="0" anchor="b"/>
                </a:tc>
                <a:extLst>
                  <a:ext uri="{0D108BD9-81ED-4DB2-BD59-A6C34878D82A}">
                    <a16:rowId xmlns:a16="http://schemas.microsoft.com/office/drawing/2014/main" xmlns="" val="1289221768"/>
                  </a:ext>
                </a:extLst>
              </a:tr>
              <a:tr h="157480">
                <a:tc>
                  <a:txBody>
                    <a:bodyPr/>
                    <a:lstStyle/>
                    <a:p>
                      <a:pPr algn="ctr">
                        <a:lnSpc>
                          <a:spcPct val="115000"/>
                        </a:lnSpc>
                        <a:spcAft>
                          <a:spcPts val="1000"/>
                        </a:spcAft>
                      </a:pPr>
                      <a:r>
                        <a:rPr lang="es-VE" sz="1000" dirty="0">
                          <a:effectLst/>
                        </a:rPr>
                        <a:t>Brent </a:t>
                      </a:r>
                      <a:endParaRPr lang="es-VE" sz="11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es-VE" sz="1000" b="0" dirty="0">
                          <a:solidFill>
                            <a:srgbClr val="000000"/>
                          </a:solidFill>
                          <a:effectLst/>
                          <a:latin typeface="Arial"/>
                          <a:ea typeface="Calibri"/>
                        </a:rPr>
                        <a:t>-0,42%</a:t>
                      </a:r>
                      <a:endParaRPr lang="es-VE" sz="1000" b="0" dirty="0">
                        <a:effectLst/>
                        <a:latin typeface="Calibri"/>
                        <a:ea typeface="Calibri"/>
                      </a:endParaRPr>
                    </a:p>
                  </a:txBody>
                  <a:tcPr marL="44450" marR="44450" marT="0" marB="0" anchor="b"/>
                </a:tc>
                <a:extLst>
                  <a:ext uri="{0D108BD9-81ED-4DB2-BD59-A6C34878D82A}">
                    <a16:rowId xmlns:a16="http://schemas.microsoft.com/office/drawing/2014/main" xmlns="" val="1982306226"/>
                  </a:ext>
                </a:extLst>
              </a:tr>
              <a:tr h="157480">
                <a:tc>
                  <a:txBody>
                    <a:bodyPr/>
                    <a:lstStyle/>
                    <a:p>
                      <a:pPr algn="ctr">
                        <a:lnSpc>
                          <a:spcPct val="115000"/>
                        </a:lnSpc>
                        <a:spcAft>
                          <a:spcPts val="1000"/>
                        </a:spcAft>
                      </a:pPr>
                      <a:r>
                        <a:rPr lang="es-VE" sz="1000" dirty="0">
                          <a:effectLst/>
                        </a:rPr>
                        <a:t>WTI</a:t>
                      </a:r>
                      <a:endParaRPr lang="es-VE" sz="1100"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es-VE" sz="1000" b="0" dirty="0">
                          <a:solidFill>
                            <a:srgbClr val="000000"/>
                          </a:solidFill>
                          <a:effectLst/>
                          <a:latin typeface="Arial"/>
                          <a:ea typeface="Calibri"/>
                        </a:rPr>
                        <a:t>-0,87%</a:t>
                      </a:r>
                      <a:endParaRPr lang="es-VE" sz="1000" b="0" dirty="0">
                        <a:effectLst/>
                        <a:latin typeface="Calibri"/>
                        <a:ea typeface="Calibri"/>
                      </a:endParaRPr>
                    </a:p>
                  </a:txBody>
                  <a:tcPr marL="44450" marR="44450" marT="0" marB="0" anchor="b"/>
                </a:tc>
                <a:extLst>
                  <a:ext uri="{0D108BD9-81ED-4DB2-BD59-A6C34878D82A}">
                    <a16:rowId xmlns:a16="http://schemas.microsoft.com/office/drawing/2014/main" xmlns="" val="2811190313"/>
                  </a:ext>
                </a:extLst>
              </a:tr>
            </a:tbl>
          </a:graphicData>
        </a:graphic>
      </p:graphicFrame>
      <p:pic>
        <p:nvPicPr>
          <p:cNvPr id="11" name="Imagen 10">
            <a:extLst>
              <a:ext uri="{FF2B5EF4-FFF2-40B4-BE49-F238E27FC236}">
                <a16:creationId xmlns:a16="http://schemas.microsoft.com/office/drawing/2014/main" xmlns="" id="{E77ABA95-3642-6B4E-B2DF-41B639549027}"/>
              </a:ext>
            </a:extLst>
          </p:cNvPr>
          <p:cNvPicPr>
            <a:picLocks noChangeAspect="1"/>
          </p:cNvPicPr>
          <p:nvPr/>
        </p:nvPicPr>
        <p:blipFill>
          <a:blip r:embed="rId15">
            <a:extLst>
              <a:ext uri="{28A0092B-C50C-407E-A947-70E740481C1C}">
                <a14:useLocalDpi xmlns:a14="http://schemas.microsoft.com/office/drawing/2010/main" xmlns="" val="0"/>
              </a:ext>
            </a:extLst>
          </a:blip>
          <a:stretch>
            <a:fillRect/>
          </a:stretch>
        </p:blipFill>
        <p:spPr>
          <a:xfrm>
            <a:off x="195084" y="50587276"/>
            <a:ext cx="6468415" cy="564342"/>
          </a:xfrm>
          <a:prstGeom prst="rect">
            <a:avLst/>
          </a:prstGeom>
        </p:spPr>
      </p:pic>
      <p:pic>
        <p:nvPicPr>
          <p:cNvPr id="9" name="Imagen 8">
            <a:extLst>
              <a:ext uri="{FF2B5EF4-FFF2-40B4-BE49-F238E27FC236}">
                <a16:creationId xmlns:a16="http://schemas.microsoft.com/office/drawing/2014/main" xmlns="" id="{1B386538-819F-2941-A81C-4A337EC68419}"/>
              </a:ext>
            </a:extLst>
          </p:cNvPr>
          <p:cNvPicPr>
            <a:picLocks noChangeAspect="1"/>
          </p:cNvPicPr>
          <p:nvPr/>
        </p:nvPicPr>
        <p:blipFill>
          <a:blip r:embed="rId16"/>
          <a:stretch>
            <a:fillRect/>
          </a:stretch>
        </p:blipFill>
        <p:spPr>
          <a:xfrm>
            <a:off x="-415070" y="9615638"/>
            <a:ext cx="1383990" cy="1383990"/>
          </a:xfrm>
          <a:prstGeom prst="rect">
            <a:avLst/>
          </a:prstGeom>
        </p:spPr>
      </p:pic>
      <p:pic>
        <p:nvPicPr>
          <p:cNvPr id="12" name="Imagen 11">
            <a:extLst>
              <a:ext uri="{FF2B5EF4-FFF2-40B4-BE49-F238E27FC236}">
                <a16:creationId xmlns:a16="http://schemas.microsoft.com/office/drawing/2014/main" xmlns="" id="{1C1AF38E-E5D5-0A46-863B-8DFB61C422D6}"/>
              </a:ext>
            </a:extLst>
          </p:cNvPr>
          <p:cNvPicPr>
            <a:picLocks noChangeAspect="1"/>
          </p:cNvPicPr>
          <p:nvPr/>
        </p:nvPicPr>
        <p:blipFill>
          <a:blip r:embed="rId17"/>
          <a:stretch>
            <a:fillRect/>
          </a:stretch>
        </p:blipFill>
        <p:spPr>
          <a:xfrm>
            <a:off x="9093076" y="10443626"/>
            <a:ext cx="1082259" cy="1082259"/>
          </a:xfrm>
          <a:prstGeom prst="rect">
            <a:avLst/>
          </a:prstGeom>
        </p:spPr>
      </p:pic>
      <p:sp>
        <p:nvSpPr>
          <p:cNvPr id="53" name="Rectángulo 52">
            <a:extLst>
              <a:ext uri="{FF2B5EF4-FFF2-40B4-BE49-F238E27FC236}">
                <a16:creationId xmlns:a16="http://schemas.microsoft.com/office/drawing/2014/main" xmlns="" id="{B5EAC55E-67BD-2448-940B-8F698982942C}"/>
              </a:ext>
            </a:extLst>
          </p:cNvPr>
          <p:cNvSpPr/>
          <p:nvPr/>
        </p:nvSpPr>
        <p:spPr>
          <a:xfrm>
            <a:off x="2004284" y="17306345"/>
            <a:ext cx="6987447" cy="7198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solidFill>
                <a:srgbClr val="009193"/>
              </a:solidFill>
            </a:endParaRPr>
          </a:p>
        </p:txBody>
      </p:sp>
      <p:sp>
        <p:nvSpPr>
          <p:cNvPr id="57" name="12 CuadroTexto">
            <a:extLst>
              <a:ext uri="{FF2B5EF4-FFF2-40B4-BE49-F238E27FC236}">
                <a16:creationId xmlns:a16="http://schemas.microsoft.com/office/drawing/2014/main" xmlns="" id="{86D15102-B73A-BD4F-9815-F5A1B631304F}"/>
              </a:ext>
            </a:extLst>
          </p:cNvPr>
          <p:cNvSpPr txBox="1"/>
          <p:nvPr/>
        </p:nvSpPr>
        <p:spPr>
          <a:xfrm>
            <a:off x="5869338" y="16968383"/>
            <a:ext cx="3381342" cy="215444"/>
          </a:xfrm>
          <a:prstGeom prst="rect">
            <a:avLst/>
          </a:prstGeom>
          <a:noFill/>
        </p:spPr>
        <p:txBody>
          <a:bodyPr wrap="square" rtlCol="0">
            <a:spAutoFit/>
          </a:bodyPr>
          <a:lstStyle/>
          <a:p>
            <a:r>
              <a:rPr lang="es-VE" sz="700" dirty="0"/>
              <a:t>Fuente: </a:t>
            </a:r>
            <a:r>
              <a:rPr lang="es-VE" sz="800" dirty="0"/>
              <a:t>Elaboración propia GEE según cifras estadísticas de </a:t>
            </a:r>
            <a:r>
              <a:rPr lang="es-VE" sz="800" dirty="0" err="1"/>
              <a:t>Investing</a:t>
            </a:r>
            <a:r>
              <a:rPr lang="es-VE" sz="800" dirty="0"/>
              <a:t> y OPEP.</a:t>
            </a:r>
            <a:endParaRPr lang="es-VE" sz="700" dirty="0"/>
          </a:p>
        </p:txBody>
      </p:sp>
      <p:pic>
        <p:nvPicPr>
          <p:cNvPr id="24" name="Imagen 23">
            <a:extLst>
              <a:ext uri="{FF2B5EF4-FFF2-40B4-BE49-F238E27FC236}">
                <a16:creationId xmlns:a16="http://schemas.microsoft.com/office/drawing/2014/main" xmlns="" id="{0C12DF65-0489-DA4F-AA4E-5DF261939AD4}"/>
              </a:ext>
            </a:extLst>
          </p:cNvPr>
          <p:cNvPicPr>
            <a:picLocks noChangeAspect="1"/>
          </p:cNvPicPr>
          <p:nvPr/>
        </p:nvPicPr>
        <p:blipFill>
          <a:blip r:embed="rId18"/>
          <a:srcRect/>
          <a:stretch/>
        </p:blipFill>
        <p:spPr>
          <a:xfrm>
            <a:off x="968920" y="3612048"/>
            <a:ext cx="2780965" cy="503068"/>
          </a:xfrm>
          <a:prstGeom prst="rect">
            <a:avLst/>
          </a:prstGeom>
        </p:spPr>
      </p:pic>
      <p:sp>
        <p:nvSpPr>
          <p:cNvPr id="64" name="CuadroTexto 63">
            <a:extLst>
              <a:ext uri="{FF2B5EF4-FFF2-40B4-BE49-F238E27FC236}">
                <a16:creationId xmlns:a16="http://schemas.microsoft.com/office/drawing/2014/main" xmlns="" id="{AC8409E0-7EC0-B14A-9347-477647F88F23}"/>
              </a:ext>
            </a:extLst>
          </p:cNvPr>
          <p:cNvSpPr txBox="1"/>
          <p:nvPr/>
        </p:nvSpPr>
        <p:spPr>
          <a:xfrm>
            <a:off x="930409" y="3555293"/>
            <a:ext cx="2778572" cy="584775"/>
          </a:xfrm>
          <a:prstGeom prst="rect">
            <a:avLst/>
          </a:prstGeom>
          <a:noFill/>
        </p:spPr>
        <p:txBody>
          <a:bodyPr wrap="square" rtlCol="0">
            <a:spAutoFit/>
          </a:bodyPr>
          <a:lstStyle/>
          <a:p>
            <a:pPr algn="ctr"/>
            <a:r>
              <a:rPr lang="es-VE" sz="3200" kern="1600" spc="600" dirty="0">
                <a:solidFill>
                  <a:schemeClr val="accent1">
                    <a:lumMod val="75000"/>
                  </a:schemeClr>
                </a:solidFill>
                <a:latin typeface="Arial" panose="020B0604020202020204" pitchFamily="34" charset="0"/>
                <a:cs typeface="Arial" panose="020B0604020202020204" pitchFamily="34" charset="0"/>
              </a:rPr>
              <a:t>2025</a:t>
            </a:r>
            <a:endParaRPr lang="es-VE" sz="2000" kern="1600" spc="600" dirty="0">
              <a:solidFill>
                <a:schemeClr val="accent1">
                  <a:lumMod val="75000"/>
                </a:schemeClr>
              </a:solidFill>
              <a:latin typeface="Arial" panose="020B0604020202020204" pitchFamily="34" charset="0"/>
              <a:cs typeface="Arial" panose="020B0604020202020204" pitchFamily="34" charset="0"/>
            </a:endParaRPr>
          </a:p>
        </p:txBody>
      </p:sp>
      <p:pic>
        <p:nvPicPr>
          <p:cNvPr id="42" name="Gráfico 41">
            <a:extLst>
              <a:ext uri="{FF2B5EF4-FFF2-40B4-BE49-F238E27FC236}">
                <a16:creationId xmlns:a16="http://schemas.microsoft.com/office/drawing/2014/main" xmlns="" id="{91F3F22C-3192-2949-A25C-A6A10DB3EAFB}"/>
              </a:ext>
            </a:extLst>
          </p:cNvPr>
          <p:cNvPicPr>
            <a:picLocks noChangeAspect="1"/>
          </p:cNvPicPr>
          <p:nvPr/>
        </p:nvPicPr>
        <p:blipFill>
          <a:blip r:embed="rId19">
            <a:alphaModFix amt="50000"/>
            <a:extLst>
              <a:ext uri="{96DAC541-7B7A-43D3-8B79-37D633B846F1}">
                <asvg:svgBlip xmlns:asvg="http://schemas.microsoft.com/office/drawing/2016/SVG/main" xmlns="" r:embed="rId25"/>
              </a:ext>
            </a:extLst>
          </a:blip>
          <a:stretch>
            <a:fillRect/>
          </a:stretch>
        </p:blipFill>
        <p:spPr>
          <a:xfrm>
            <a:off x="8754670" y="4636325"/>
            <a:ext cx="1759073" cy="1759073"/>
          </a:xfrm>
          <a:prstGeom prst="rect">
            <a:avLst/>
          </a:prstGeom>
        </p:spPr>
      </p:pic>
      <p:sp>
        <p:nvSpPr>
          <p:cNvPr id="65" name="Rectángulo 1">
            <a:extLst>
              <a:ext uri="{FF2B5EF4-FFF2-40B4-BE49-F238E27FC236}">
                <a16:creationId xmlns:a16="http://schemas.microsoft.com/office/drawing/2014/main" xmlns="" id="{36993E9E-B92F-D744-9D19-7124C47AFFAF}"/>
              </a:ext>
            </a:extLst>
          </p:cNvPr>
          <p:cNvSpPr/>
          <p:nvPr/>
        </p:nvSpPr>
        <p:spPr>
          <a:xfrm>
            <a:off x="1980425" y="10222771"/>
            <a:ext cx="3347863" cy="215444"/>
          </a:xfrm>
          <a:prstGeom prst="rect">
            <a:avLst/>
          </a:prstGeom>
        </p:spPr>
        <p:txBody>
          <a:bodyPr wrap="square">
            <a:spAutoFit/>
          </a:bodyPr>
          <a:lstStyle/>
          <a:p>
            <a:pPr algn="r"/>
            <a:r>
              <a:rPr lang="es-VE" sz="800" dirty="0">
                <a:latin typeface="Calibri" panose="020F0502020204030204" pitchFamily="34" charset="0"/>
                <a:ea typeface="Calibri" panose="020F0502020204030204" pitchFamily="34" charset="0"/>
                <a:cs typeface="Times New Roman" panose="02020603050405020304" pitchFamily="18" charset="0"/>
              </a:rPr>
              <a:t>Fuente: </a:t>
            </a:r>
            <a:r>
              <a:rPr lang="es-VE" sz="800" dirty="0"/>
              <a:t>Elaboración propia GEE según cifras estadísticas de </a:t>
            </a:r>
            <a:r>
              <a:rPr lang="es-VE" sz="800" dirty="0" err="1"/>
              <a:t>Investing</a:t>
            </a:r>
            <a:r>
              <a:rPr lang="es-VE" sz="800" dirty="0"/>
              <a:t>.</a:t>
            </a:r>
          </a:p>
        </p:txBody>
      </p:sp>
      <p:sp>
        <p:nvSpPr>
          <p:cNvPr id="69" name="12 CuadroTexto">
            <a:extLst>
              <a:ext uri="{FF2B5EF4-FFF2-40B4-BE49-F238E27FC236}">
                <a16:creationId xmlns:a16="http://schemas.microsoft.com/office/drawing/2014/main" xmlns="" id="{93430C6D-0F81-FE44-A079-3802C55FE8E0}"/>
              </a:ext>
            </a:extLst>
          </p:cNvPr>
          <p:cNvSpPr txBox="1"/>
          <p:nvPr/>
        </p:nvSpPr>
        <p:spPr>
          <a:xfrm>
            <a:off x="6027075" y="14258876"/>
            <a:ext cx="3273200" cy="215444"/>
          </a:xfrm>
          <a:prstGeom prst="rect">
            <a:avLst/>
          </a:prstGeom>
          <a:noFill/>
        </p:spPr>
        <p:txBody>
          <a:bodyPr wrap="square" rtlCol="0">
            <a:spAutoFit/>
          </a:bodyPr>
          <a:lstStyle/>
          <a:p>
            <a:r>
              <a:rPr lang="es-VE" sz="700" dirty="0"/>
              <a:t>Fuente: </a:t>
            </a:r>
            <a:r>
              <a:rPr lang="es-VE" sz="800" dirty="0"/>
              <a:t>Elaboración propia GEE según cifras estadísticas de </a:t>
            </a:r>
            <a:r>
              <a:rPr lang="es-VE" sz="800" dirty="0" err="1"/>
              <a:t>Investing</a:t>
            </a:r>
            <a:r>
              <a:rPr lang="es-VE" sz="800" dirty="0"/>
              <a:t>.</a:t>
            </a:r>
            <a:endParaRPr lang="es-ES" sz="800" dirty="0"/>
          </a:p>
        </p:txBody>
      </p:sp>
      <p:pic>
        <p:nvPicPr>
          <p:cNvPr id="1026" name="Picture 2"/>
          <p:cNvPicPr>
            <a:picLocks noChangeAspect="1" noChangeArrowheads="1"/>
          </p:cNvPicPr>
          <p:nvPr/>
        </p:nvPicPr>
        <p:blipFill>
          <a:blip r:embed="rId26"/>
          <a:srcRect l="33418" t="48015" r="28698" b="17256"/>
          <a:stretch>
            <a:fillRect/>
          </a:stretch>
        </p:blipFill>
        <p:spPr bwMode="auto">
          <a:xfrm>
            <a:off x="1509979" y="6012413"/>
            <a:ext cx="2418262" cy="1246986"/>
          </a:xfrm>
          <a:prstGeom prst="rect">
            <a:avLst/>
          </a:prstGeom>
          <a:noFill/>
          <a:ln w="9525">
            <a:noFill/>
            <a:miter lim="800000"/>
            <a:headEnd/>
            <a:tailEnd/>
          </a:ln>
        </p:spPr>
      </p:pic>
      <p:pic>
        <p:nvPicPr>
          <p:cNvPr id="1027" name="Picture 3"/>
          <p:cNvPicPr>
            <a:picLocks noChangeAspect="1" noChangeArrowheads="1"/>
          </p:cNvPicPr>
          <p:nvPr/>
        </p:nvPicPr>
        <p:blipFill>
          <a:blip r:embed="rId27"/>
          <a:srcRect l="36700" t="34178" r="31372" b="25140"/>
          <a:stretch>
            <a:fillRect/>
          </a:stretch>
        </p:blipFill>
        <p:spPr bwMode="auto">
          <a:xfrm>
            <a:off x="6435975" y="5325409"/>
            <a:ext cx="2085975" cy="1495078"/>
          </a:xfrm>
          <a:prstGeom prst="rect">
            <a:avLst/>
          </a:prstGeom>
          <a:noFill/>
          <a:ln w="9525">
            <a:noFill/>
            <a:miter lim="800000"/>
            <a:headEnd/>
            <a:tailEnd/>
          </a:ln>
        </p:spPr>
      </p:pic>
      <p:pic>
        <p:nvPicPr>
          <p:cNvPr id="1028" name="Picture 4"/>
          <p:cNvPicPr>
            <a:picLocks noChangeAspect="1" noChangeArrowheads="1"/>
          </p:cNvPicPr>
          <p:nvPr/>
        </p:nvPicPr>
        <p:blipFill>
          <a:blip r:embed="rId28"/>
          <a:srcRect l="36700" t="40429" r="31233" b="26331"/>
          <a:stretch>
            <a:fillRect/>
          </a:stretch>
        </p:blipFill>
        <p:spPr bwMode="auto">
          <a:xfrm>
            <a:off x="2913322" y="9070327"/>
            <a:ext cx="1775636" cy="1035323"/>
          </a:xfrm>
          <a:prstGeom prst="rect">
            <a:avLst/>
          </a:prstGeom>
          <a:noFill/>
          <a:ln w="9525">
            <a:noFill/>
            <a:miter lim="800000"/>
            <a:headEnd/>
            <a:tailEnd/>
          </a:ln>
        </p:spPr>
      </p:pic>
      <p:pic>
        <p:nvPicPr>
          <p:cNvPr id="1029" name="Picture 5"/>
          <p:cNvPicPr>
            <a:picLocks noChangeAspect="1" noChangeArrowheads="1"/>
          </p:cNvPicPr>
          <p:nvPr/>
        </p:nvPicPr>
        <p:blipFill>
          <a:blip r:embed="rId29"/>
          <a:srcRect l="34930" t="42736" r="32547" b="24756"/>
          <a:stretch>
            <a:fillRect/>
          </a:stretch>
        </p:blipFill>
        <p:spPr bwMode="auto">
          <a:xfrm>
            <a:off x="6182080" y="10222771"/>
            <a:ext cx="2519425" cy="1416546"/>
          </a:xfrm>
          <a:prstGeom prst="rect">
            <a:avLst/>
          </a:prstGeom>
          <a:noFill/>
          <a:ln w="9525">
            <a:noFill/>
            <a:miter lim="800000"/>
            <a:headEnd/>
            <a:tailEnd/>
          </a:ln>
        </p:spPr>
      </p:pic>
      <p:pic>
        <p:nvPicPr>
          <p:cNvPr id="1030" name="Picture 6"/>
          <p:cNvPicPr>
            <a:picLocks noChangeAspect="1" noChangeArrowheads="1"/>
          </p:cNvPicPr>
          <p:nvPr/>
        </p:nvPicPr>
        <p:blipFill>
          <a:blip r:embed="rId30"/>
          <a:srcRect l="33535" t="41194" r="32547" b="24562"/>
          <a:stretch>
            <a:fillRect/>
          </a:stretch>
        </p:blipFill>
        <p:spPr bwMode="auto">
          <a:xfrm>
            <a:off x="6806048" y="13171260"/>
            <a:ext cx="1746595" cy="991920"/>
          </a:xfrm>
          <a:prstGeom prst="rect">
            <a:avLst/>
          </a:prstGeom>
          <a:noFill/>
          <a:ln w="9525">
            <a:noFill/>
            <a:miter lim="800000"/>
            <a:headEnd/>
            <a:tailEnd/>
          </a:ln>
        </p:spPr>
      </p:pic>
      <p:pic>
        <p:nvPicPr>
          <p:cNvPr id="1031" name="Picture 7"/>
          <p:cNvPicPr>
            <a:picLocks noChangeAspect="1" noChangeArrowheads="1"/>
          </p:cNvPicPr>
          <p:nvPr/>
        </p:nvPicPr>
        <p:blipFill>
          <a:blip r:embed="rId31"/>
          <a:srcRect l="31847" t="35737" r="27151" b="13906"/>
          <a:stretch>
            <a:fillRect/>
          </a:stretch>
        </p:blipFill>
        <p:spPr bwMode="auto">
          <a:xfrm>
            <a:off x="6302203" y="15178175"/>
            <a:ext cx="2452467" cy="1694251"/>
          </a:xfrm>
          <a:prstGeom prst="rect">
            <a:avLst/>
          </a:prstGeom>
          <a:noFill/>
          <a:ln w="9525">
            <a:noFill/>
            <a:miter lim="800000"/>
            <a:headEnd/>
            <a:tailEnd/>
          </a:ln>
        </p:spPr>
      </p:pic>
    </p:spTree>
    <p:extLst>
      <p:ext uri="{BB962C8B-B14F-4D97-AF65-F5344CB8AC3E}">
        <p14:creationId xmlns:p14="http://schemas.microsoft.com/office/powerpoint/2010/main" xmlns="" val="2391744896"/>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3319</TotalTime>
  <Words>779</Words>
  <Application>Microsoft Office PowerPoint</Application>
  <PresentationFormat>Personalizado</PresentationFormat>
  <Paragraphs>109</Paragraphs>
  <Slides>1</Slides>
  <Notes>1</Notes>
  <HiddenSlides>0</HiddenSlides>
  <MMClips>0</MMClips>
  <ScaleCrop>false</ScaleCrop>
  <HeadingPairs>
    <vt:vector size="4" baseType="variant">
      <vt:variant>
        <vt:lpstr>Tema</vt:lpstr>
      </vt:variant>
      <vt:variant>
        <vt:i4>1</vt:i4>
      </vt:variant>
      <vt:variant>
        <vt:lpstr>Títulos de diapositiva</vt:lpstr>
      </vt:variant>
      <vt:variant>
        <vt:i4>1</vt:i4>
      </vt:variant>
    </vt:vector>
  </HeadingPairs>
  <TitlesOfParts>
    <vt:vector size="2" baseType="lpstr">
      <vt:lpstr>Tema de Office</vt:lpstr>
      <vt:lpstr>Diapositiva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jsalas</cp:lastModifiedBy>
  <cp:revision>248</cp:revision>
  <dcterms:created xsi:type="dcterms:W3CDTF">2019-11-27T14:39:29Z</dcterms:created>
  <dcterms:modified xsi:type="dcterms:W3CDTF">2025-07-15T16:55:24Z</dcterms:modified>
</cp:coreProperties>
</file>